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05" r:id="rId3"/>
  </p:sldMasterIdLst>
  <p:notesMasterIdLst>
    <p:notesMasterId r:id="rId27"/>
  </p:notesMasterIdLst>
  <p:handoutMasterIdLst>
    <p:handoutMasterId r:id="rId28"/>
  </p:handoutMasterIdLst>
  <p:sldIdLst>
    <p:sldId id="408" r:id="rId4"/>
    <p:sldId id="349" r:id="rId5"/>
    <p:sldId id="394" r:id="rId6"/>
    <p:sldId id="393" r:id="rId7"/>
    <p:sldId id="379" r:id="rId8"/>
    <p:sldId id="375" r:id="rId9"/>
    <p:sldId id="372" r:id="rId10"/>
    <p:sldId id="383" r:id="rId11"/>
    <p:sldId id="381" r:id="rId12"/>
    <p:sldId id="384" r:id="rId13"/>
    <p:sldId id="400" r:id="rId14"/>
    <p:sldId id="407" r:id="rId15"/>
    <p:sldId id="406" r:id="rId16"/>
    <p:sldId id="404" r:id="rId17"/>
    <p:sldId id="380" r:id="rId18"/>
    <p:sldId id="390" r:id="rId19"/>
    <p:sldId id="391" r:id="rId20"/>
    <p:sldId id="389" r:id="rId21"/>
    <p:sldId id="387" r:id="rId22"/>
    <p:sldId id="392" r:id="rId23"/>
    <p:sldId id="396" r:id="rId24"/>
    <p:sldId id="398" r:id="rId25"/>
    <p:sldId id="382" r:id="rId26"/>
  </p:sldIdLst>
  <p:sldSz cx="9144000" cy="6858000" type="screen4x3"/>
  <p:notesSz cx="7016750" cy="9302750"/>
  <p:custDataLst>
    <p:tags r:id="rId29"/>
  </p:custData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CC0000"/>
    <a:srgbClr val="006600"/>
    <a:srgbClr val="990099"/>
    <a:srgbClr val="660066"/>
    <a:srgbClr val="9933FF"/>
    <a:srgbClr val="800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6557" autoAdjust="0"/>
  </p:normalViewPr>
  <p:slideViewPr>
    <p:cSldViewPr>
      <p:cViewPr>
        <p:scale>
          <a:sx n="80" d="100"/>
          <a:sy n="80" d="100"/>
        </p:scale>
        <p:origin x="-882" y="-72"/>
      </p:cViewPr>
      <p:guideLst>
        <p:guide orient="horz" pos="2160"/>
        <p:guide pos="263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2" tIns="45737" rIns="91472" bIns="457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2" tIns="45737" rIns="91472" bIns="457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7FE4D5-E30D-408A-AFCF-51B0985CCC22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2" tIns="45737" rIns="91472" bIns="457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602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72" tIns="45737" rIns="91472" bIns="457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789FC9-FE55-49BF-BA8B-DE633D1E79A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40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7" tIns="46624" rIns="93247" bIns="46624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7" tIns="46624" rIns="93247" bIns="4662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EF022C-B43B-4D4D-9A5E-DAFA71960FDE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34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7" tIns="46624" rIns="93247" bIns="46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602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7" tIns="46624" rIns="93247" bIns="46624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602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47" tIns="46624" rIns="93247" bIns="4662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5FAE-D153-498B-9BBD-8AEB22CB98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59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n.gob.mx/ran/index.php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9508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148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18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9A64-53C6-4EB1-AD41-59048844569A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BA2D-01E5-4607-A0D7-DC29713B82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79802"/>
      </p:ext>
    </p:extLst>
  </p:cSld>
  <p:clrMapOvr>
    <a:masterClrMapping/>
  </p:clrMapOvr>
  <p:transition spd="med" advTm="1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C837-8799-4BFD-9721-81562ED6DD5A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0D50-C6CA-47A9-AFFB-B61155CB1E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581112"/>
      </p:ext>
    </p:extLst>
  </p:cSld>
  <p:clrMapOvr>
    <a:masterClrMapping/>
  </p:clrMapOvr>
  <p:transition spd="med" advTm="1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1399-F61E-45B9-80D5-589F36196FD2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1B26-8DA2-4A48-A781-13786B702A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011989"/>
      </p:ext>
    </p:extLst>
  </p:cSld>
  <p:clrMapOvr>
    <a:masterClrMapping/>
  </p:clrMapOvr>
  <p:transition spd="med" advTm="1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1F4B-F876-4EE9-A9CD-385BE0706B5B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C5AA-CEA0-4C6B-8F57-172AFE6119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3716"/>
      </p:ext>
    </p:extLst>
  </p:cSld>
  <p:clrMapOvr>
    <a:masterClrMapping/>
  </p:clrMapOvr>
  <p:transition spd="med" advTm="1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DECA-3FB8-4F78-AF6E-EC0630707A9A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9599-28CF-448B-9390-1947D8EB6B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910304"/>
      </p:ext>
    </p:extLst>
  </p:cSld>
  <p:clrMapOvr>
    <a:masterClrMapping/>
  </p:clrMapOvr>
  <p:transition spd="med" advTm="1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89E4-B105-4D4F-93F9-38799DBDD400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C64D-6370-4801-A1FB-68A7FEA003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552034"/>
      </p:ext>
    </p:extLst>
  </p:cSld>
  <p:clrMapOvr>
    <a:masterClrMapping/>
  </p:clrMapOvr>
  <p:transition spd="med" advTm="1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99FF-A258-4130-B1F6-3B7AA0C1E9E4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CB938-646C-433B-991A-172DCE2C48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422704"/>
      </p:ext>
    </p:extLst>
  </p:cSld>
  <p:clrMapOvr>
    <a:masterClrMapping/>
  </p:clrMapOvr>
  <p:transition spd="med" advTm="1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F811-59C1-41D8-B95D-B46311BF37F1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8E5D-1AC0-48C7-9120-235DE4E34A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994538"/>
      </p:ext>
    </p:extLst>
  </p:cSld>
  <p:clrMapOvr>
    <a:masterClrMapping/>
  </p:clrMapOvr>
  <p:transition spd="med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0046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2EDC-5403-433D-A96A-27B1C7787DB0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869E-0BE0-4419-B2C0-EAA6085C90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373229"/>
      </p:ext>
    </p:extLst>
  </p:cSld>
  <p:clrMapOvr>
    <a:masterClrMapping/>
  </p:clrMapOvr>
  <p:transition spd="med" advTm="1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6A03-037B-4E50-81EA-AB675C7DCFDB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9171-D150-4045-9D0A-17DDDF745D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499082"/>
      </p:ext>
    </p:extLst>
  </p:cSld>
  <p:clrMapOvr>
    <a:masterClrMapping/>
  </p:clrMapOvr>
  <p:transition spd="med" advTm="1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B74EE-83CF-4D92-85D6-0089B8AE6DDA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0623-4315-4B15-86B9-9B0A707C17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818677"/>
      </p:ext>
    </p:extLst>
  </p:cSld>
  <p:clrMapOvr>
    <a:masterClrMapping/>
  </p:clrMapOvr>
  <p:transition spd="med" advTm="1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900113" y="3208338"/>
            <a:ext cx="7002462" cy="58102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TITULO</a:t>
            </a:r>
          </a:p>
        </p:txBody>
      </p:sp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960438" y="1844675"/>
            <a:ext cx="6911975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  <a:defRPr/>
            </a:pPr>
            <a:r>
              <a:rPr lang="es-MX" sz="28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TALLER DE CAPACITACIÓN: </a:t>
            </a: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958850" y="4652963"/>
            <a:ext cx="6911975" cy="566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buSzPct val="100000"/>
              <a:defRPr/>
            </a:pPr>
            <a:r>
              <a:rPr lang="es-MX" sz="1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COORDINACIÓN GENERAL DE PROGRAMAS INTERINSTITUCIONALES</a:t>
            </a:r>
          </a:p>
          <a:p>
            <a:pPr algn="ctr" defTabSz="449263">
              <a:buSzPct val="100000"/>
              <a:defRPr/>
            </a:pPr>
            <a:r>
              <a:rPr lang="es-MX" sz="1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DIRECCIÓN GENERAL DE ORGANIZACIÓN AGRARIA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0A11A21-F6CC-4C4E-982D-CDF932D33B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971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DC466739-8E29-4522-8E04-18DC9DD7E0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64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F51480DF-6057-4CF2-90A0-DFC6CE08C48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553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B067652B-905A-4D7B-B182-5C98405A5A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5653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B10EB1F-E4DD-47FF-AE5E-B38B680285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pie de página"/>
          <p:cNvSpPr txBox="1">
            <a:spLocks/>
          </p:cNvSpPr>
          <p:nvPr userDrawn="1"/>
        </p:nvSpPr>
        <p:spPr>
          <a:xfrm>
            <a:off x="4067944" y="6137784"/>
            <a:ext cx="2808312" cy="432370"/>
          </a:xfrm>
          <a:prstGeom prst="rect">
            <a:avLst/>
          </a:prstGeom>
          <a:noFill/>
          <a:effectLst>
            <a:softEdge rad="31750"/>
          </a:effectLst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lnSpc>
                <a:spcPct val="150000"/>
              </a:lnSpc>
              <a:defRPr sz="14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000000"/>
                </a:solidFill>
              </a:rPr>
              <a:t>                     Mayo 2011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11 Marcador de número de diapositiva"/>
          <p:cNvSpPr txBox="1">
            <a:spLocks/>
          </p:cNvSpPr>
          <p:nvPr userDrawn="1"/>
        </p:nvSpPr>
        <p:spPr bwMode="auto">
          <a:xfrm>
            <a:off x="8353401" y="5301208"/>
            <a:ext cx="68309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defPPr>
              <a:defRPr lang="es-MX"/>
            </a:defPPr>
            <a:lvl1pPr mar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 lang="es-ES" sz="1500" b="1" i="0" kern="120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DDB1727-B8B9-4A9C-9455-834A679D7D3E}" type="slidenum">
              <a:rPr lang="es-MX"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s-MX" dirty="0"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712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 bwMode="auto">
          <a:xfrm>
            <a:off x="2051720" y="5904000"/>
            <a:ext cx="3384376" cy="954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6E6E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MX">
              <a:solidFill>
                <a:srgbClr val="FFFFFF"/>
              </a:solidFill>
            </a:endParaRPr>
          </a:p>
        </p:txBody>
      </p:sp>
      <p:pic>
        <p:nvPicPr>
          <p:cNvPr id="3" name="Picture 2" descr="Firma Institucional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r="12071"/>
          <a:stretch>
            <a:fillRect/>
          </a:stretch>
        </p:blipFill>
        <p:spPr bwMode="auto">
          <a:xfrm>
            <a:off x="2195513" y="6038850"/>
            <a:ext cx="1944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Marcador de pie de página"/>
          <p:cNvSpPr txBox="1">
            <a:spLocks/>
          </p:cNvSpPr>
          <p:nvPr userDrawn="1"/>
        </p:nvSpPr>
        <p:spPr>
          <a:xfrm>
            <a:off x="4427984" y="6164982"/>
            <a:ext cx="3024336" cy="4323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es-MX"/>
            </a:defPPr>
            <a:lvl1pPr marL="0" algn="l" defTabSz="914400" rtl="0" eaLnBrk="1" latinLnBrk="0" hangingPunct="1">
              <a:lnSpc>
                <a:spcPct val="150000"/>
              </a:lnSpc>
              <a:defRPr sz="14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dirty="0" smtClean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t>Enero 2012  </a:t>
            </a:r>
            <a:endParaRPr lang="es-ES" sz="1800" dirty="0">
              <a:ln>
                <a:prstDash val="solid"/>
              </a:ln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164982"/>
            <a:ext cx="367530" cy="4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278497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número de diapositiva"/>
          <p:cNvSpPr txBox="1">
            <a:spLocks/>
          </p:cNvSpPr>
          <p:nvPr userDrawn="1"/>
        </p:nvSpPr>
        <p:spPr bwMode="auto">
          <a:xfrm>
            <a:off x="8353401" y="5301208"/>
            <a:ext cx="68309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defPPr>
              <a:defRPr lang="es-MX"/>
            </a:defPPr>
            <a:lvl1pPr mar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 lang="es-ES" sz="1500" b="1" i="0" kern="120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363B81F2-3411-4E1C-A832-57178D3E31EB}" type="slidenum">
              <a:rPr lang="es-MX"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s-MX" dirty="0"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25F3DD2-FDCE-4A58-B5F3-AEFFC468AC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853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8ED702C9-9E27-402B-8816-29A6C6C2C12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649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>
          <a:xfrm>
            <a:off x="3059113" y="6092825"/>
            <a:ext cx="3168650" cy="64928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>
                <a:solidFill>
                  <a:srgbClr val="FF99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475413"/>
            <a:ext cx="1403350" cy="2667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99F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1DB17EE-1DB6-4205-AB72-4D70B9C16D1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381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>
              <a:defRPr/>
            </a:pPr>
            <a:fld id="{B464C21E-AA1D-4F79-81F6-D0E00A99D2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16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724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9189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268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1973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6313092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04307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348038" y="6129338"/>
            <a:ext cx="4787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s-MX" sz="1000" b="1" smtClean="0">
                <a:solidFill>
                  <a:schemeClr val="bg1"/>
                </a:solidFill>
              </a:rPr>
              <a:t>DIRECCIÓN DE ORGANIZACIÓN AGRARIA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s-MX" sz="1000" b="1" smtClean="0">
                <a:solidFill>
                  <a:schemeClr val="bg1"/>
                </a:solidFill>
              </a:rPr>
              <a:t>CAPACITACIÓN A SUJETOS AGRARIOS</a:t>
            </a:r>
            <a:endParaRPr lang="es-ES" sz="1000" b="1" smtClean="0">
              <a:solidFill>
                <a:schemeClr val="bg1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 advTm="1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378F1F6-8950-49BA-91D9-D35E629DCCC9}" type="datetime1">
              <a:rPr lang="es-ES"/>
              <a:pPr>
                <a:defRPr/>
              </a:pPr>
              <a:t>07/10/2012</a:t>
            </a:fld>
            <a:endParaRPr lang="es-E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Página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9C7EBEF-5BB0-40DC-B842-E6CC6AE13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 advTm="15000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4E4187-1687-47D0-BB7F-5E95776D09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067175" y="6254750"/>
            <a:ext cx="1304925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spcBef>
                <a:spcPts val="750"/>
              </a:spcBef>
              <a:buSzPct val="100000"/>
              <a:defRPr/>
            </a:pPr>
            <a:r>
              <a:rPr lang="es-MX" sz="1400" b="1" dirty="0" smtClean="0">
                <a:latin typeface="Arial Narrow" pitchFamily="34" charset="0"/>
              </a:rPr>
              <a:t>Diciembre, 2010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526338" y="6483350"/>
            <a:ext cx="43656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49263">
              <a:spcBef>
                <a:spcPts val="875"/>
              </a:spcBef>
              <a:buSzPct val="100000"/>
              <a:defRPr/>
            </a:pPr>
            <a:fld id="{61C23504-BE7C-4B57-9E24-7819F7F74D5E}" type="slidenum">
              <a:rPr lang="es-MX" sz="1400" b="1" smtClean="0">
                <a:solidFill>
                  <a:srgbClr val="0099CC"/>
                </a:solidFill>
                <a:latin typeface="Arial Narrow" pitchFamily="34" charset="0"/>
              </a:rPr>
              <a:pPr algn="ctr" defTabSz="449263">
                <a:spcBef>
                  <a:spcPts val="875"/>
                </a:spcBef>
                <a:buSzPct val="100000"/>
                <a:defRPr/>
              </a:pPr>
              <a:t>‹Nº›</a:t>
            </a:fld>
            <a:endParaRPr lang="es-MX" sz="1400" b="1" smtClean="0">
              <a:solidFill>
                <a:srgbClr val="0099CC"/>
              </a:solidFill>
              <a:latin typeface="Arial Narrow" pitchFamily="34" charset="0"/>
            </a:endParaRPr>
          </a:p>
        </p:txBody>
      </p:sp>
      <p:sp>
        <p:nvSpPr>
          <p:cNvPr id="12" name="5 Marcador de número de diapositiva"/>
          <p:cNvSpPr txBox="1">
            <a:spLocks/>
          </p:cNvSpPr>
          <p:nvPr/>
        </p:nvSpPr>
        <p:spPr>
          <a:xfrm>
            <a:off x="6553200" y="6237288"/>
            <a:ext cx="1403350" cy="5048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 kern="1200">
                <a:solidFill>
                  <a:srgbClr val="0099FF"/>
                </a:solidFill>
                <a:latin typeface="Arial Narrow" pitchFamily="34" charset="0"/>
                <a:ea typeface="+mn-ea"/>
                <a:cs typeface="Arial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A4AFE1-FA25-4507-929F-6D276FA5F295}" type="slidenum">
              <a:rPr lang="es-ES" smtClean="0"/>
              <a:pPr>
                <a:defRPr/>
              </a:pPr>
              <a:t>‹Nº›</a:t>
            </a:fld>
            <a:endParaRPr lang="es-E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arcela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8280400" cy="3460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062"/>
            <a:ext cx="8280400" cy="276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467544" y="2564904"/>
            <a:ext cx="745282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kern="10" spc="50" dirty="0">
                <a:ln w="11430"/>
                <a:solidFill>
                  <a:srgbClr val="0066F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MX" sz="2400" b="1" kern="10" spc="50" dirty="0">
                <a:ln w="11430"/>
                <a:solidFill>
                  <a:srgbClr val="0066F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«Reglamento Interno</a:t>
            </a:r>
          </a:p>
          <a:p>
            <a:pPr algn="ctr">
              <a:defRPr/>
            </a:pPr>
            <a:r>
              <a:rPr lang="es-MX" sz="2400" b="1" kern="10" spc="50" dirty="0">
                <a:ln w="11430"/>
                <a:solidFill>
                  <a:srgbClr val="0066F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o Estatuto Comunal»</a:t>
            </a:r>
            <a:endParaRPr lang="es-MX" sz="2400" b="1" kern="10" spc="50" dirty="0">
              <a:ln w="11430"/>
              <a:solidFill>
                <a:srgbClr val="0066FF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MX" sz="100" b="1" kern="10" spc="50" dirty="0">
              <a:ln w="11430"/>
              <a:solidFill>
                <a:srgbClr val="0066FF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6604" y="4475773"/>
            <a:ext cx="6768752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500" b="1" kern="10" dirty="0">
                <a:ln w="17780" cmpd="sng">
                  <a:solidFill>
                    <a:srgbClr val="C0C0C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C0C0">
                        <a:tint val="63000"/>
                        <a:sat val="105000"/>
                      </a:srgbClr>
                    </a:gs>
                    <a:gs pos="90000">
                      <a:srgbClr val="C0C0C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</a:rPr>
              <a:t>Capacitación  a  Sujetos  Agrarios</a:t>
            </a:r>
            <a:endParaRPr lang="es-MX" sz="2500" b="1" kern="10" dirty="0">
              <a:ln w="17780" cmpd="sng">
                <a:solidFill>
                  <a:srgbClr val="C0C0C0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C0C0">
                      <a:tint val="63000"/>
                      <a:sat val="105000"/>
                    </a:srgbClr>
                  </a:gs>
                  <a:gs pos="90000">
                    <a:srgbClr val="C0C0C0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2625" y="1160463"/>
            <a:ext cx="695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Coordinación General de Programas Interinstitucionales</a:t>
            </a:r>
            <a:endParaRPr lang="es-ES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87450" y="1592263"/>
            <a:ext cx="5976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Dirección General de Organización Agraria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4176713" y="1292225"/>
            <a:ext cx="3852862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1900" b="1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1900" b="1" smtClean="0"/>
              <a:t>   El reglamento interno ejidal o el estatuto comunal servirá para </a:t>
            </a:r>
            <a:r>
              <a:rPr lang="es-MX" sz="19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conservar</a:t>
            </a:r>
            <a:r>
              <a:rPr lang="es-MX" sz="1900" b="1" smtClean="0"/>
              <a:t> de los bosques,</a:t>
            </a:r>
            <a:r>
              <a:rPr lang="es-MX" sz="19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900" b="1" smtClean="0"/>
              <a:t>selvas u otras áreas de </a:t>
            </a:r>
            <a:r>
              <a:rPr lang="es-MX" sz="19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vegetación forestal y silvestre</a:t>
            </a:r>
            <a:r>
              <a:rPr lang="es-MX" sz="1900" b="1" smtClean="0"/>
              <a:t> que tenga el núcleo; los </a:t>
            </a:r>
            <a:r>
              <a:rPr lang="es-MX" sz="19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animales silvestres</a:t>
            </a:r>
            <a:r>
              <a:rPr lang="es-MX" sz="1900" b="1" smtClean="0"/>
              <a:t> que viven en sus tierras; los </a:t>
            </a:r>
            <a:r>
              <a:rPr lang="es-MX" sz="19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suelos </a:t>
            </a:r>
            <a:r>
              <a:rPr lang="es-MX" sz="1900" b="1" smtClean="0"/>
              <a:t>naturales; las </a:t>
            </a:r>
            <a:r>
              <a:rPr lang="es-MX" sz="19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aguas</a:t>
            </a:r>
            <a:r>
              <a:rPr lang="es-MX" sz="1900" b="1" smtClean="0"/>
              <a:t> que corren y se almacenan en estos terrenos; y las </a:t>
            </a:r>
            <a:r>
              <a:rPr lang="es-MX" sz="19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semillas</a:t>
            </a:r>
            <a:r>
              <a:rPr lang="es-MX" sz="1900" b="1" smtClean="0"/>
              <a:t> que tradicionalmente se siembran.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95288" y="296863"/>
            <a:ext cx="47164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REGLAMENTO INTERNO</a:t>
            </a:r>
          </a:p>
        </p:txBody>
      </p:sp>
      <p:pic>
        <p:nvPicPr>
          <p:cNvPr id="35844" name="Picture 32" descr="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0575"/>
            <a:ext cx="356393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93" name="Rectangle 33"/>
          <p:cNvSpPr>
            <a:spLocks noChangeArrowheads="1"/>
          </p:cNvSpPr>
          <p:nvPr/>
        </p:nvSpPr>
        <p:spPr bwMode="auto">
          <a:xfrm>
            <a:off x="792163" y="1341438"/>
            <a:ext cx="277336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s-MX" sz="2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Además…</a:t>
            </a:r>
            <a:endParaRPr lang="es-MX" sz="22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2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/>
          <p:cNvSpPr>
            <a:spLocks noChangeArrowheads="1" noChangeShapeType="1" noTextEdit="1"/>
          </p:cNvSpPr>
          <p:nvPr/>
        </p:nvSpPr>
        <p:spPr bwMode="auto">
          <a:xfrm>
            <a:off x="287338" y="152400"/>
            <a:ext cx="4968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CONSERVACIÓN DE LOS</a:t>
            </a:r>
          </a:p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RECURSOS NATURALES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327660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b="1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sz="2000" b="1" smtClean="0"/>
              <a:t>Porque si no lo hacemos, el deterioro ambiental hará que las tierras sean más pobres,</a:t>
            </a:r>
            <a:r>
              <a:rPr lang="es-MX" b="1" smtClean="0"/>
              <a:t> rindan cada vez menos y necesiten cada vez más fertilizantes, plaguicidas y otros productos costosos para producir lo necesario para la subsistencia.</a:t>
            </a:r>
            <a:r>
              <a:rPr lang="es-MX" smtClean="0"/>
              <a:t> 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611188" y="1304925"/>
            <a:ext cx="7524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22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¿Por qué debemos conservar estos recursos naturales?</a:t>
            </a:r>
          </a:p>
        </p:txBody>
      </p:sp>
      <p:grpSp>
        <p:nvGrpSpPr>
          <p:cNvPr id="36869" name="Group 27"/>
          <p:cNvGrpSpPr>
            <a:grpSpLocks/>
          </p:cNvGrpSpPr>
          <p:nvPr/>
        </p:nvGrpSpPr>
        <p:grpSpPr bwMode="auto">
          <a:xfrm>
            <a:off x="4176713" y="2097088"/>
            <a:ext cx="3960812" cy="3636962"/>
            <a:chOff x="2631" y="1321"/>
            <a:chExt cx="2495" cy="2291"/>
          </a:xfrm>
        </p:grpSpPr>
        <p:pic>
          <p:nvPicPr>
            <p:cNvPr id="36870" name="Picture 23" descr="Imag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4000" contras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616"/>
              <a:ext cx="2200" cy="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71" name="AutoShape 24"/>
            <p:cNvSpPr>
              <a:spLocks noChangeArrowheads="1"/>
            </p:cNvSpPr>
            <p:nvPr/>
          </p:nvSpPr>
          <p:spPr bwMode="auto">
            <a:xfrm>
              <a:off x="2631" y="1321"/>
              <a:ext cx="2495" cy="2291"/>
            </a:xfrm>
            <a:custGeom>
              <a:avLst/>
              <a:gdLst>
                <a:gd name="T0" fmla="*/ 144 w 21600"/>
                <a:gd name="T1" fmla="*/ 0 h 21600"/>
                <a:gd name="T2" fmla="*/ 42 w 21600"/>
                <a:gd name="T3" fmla="*/ 36 h 21600"/>
                <a:gd name="T4" fmla="*/ 0 w 21600"/>
                <a:gd name="T5" fmla="*/ 122 h 21600"/>
                <a:gd name="T6" fmla="*/ 42 w 21600"/>
                <a:gd name="T7" fmla="*/ 207 h 21600"/>
                <a:gd name="T8" fmla="*/ 144 w 21600"/>
                <a:gd name="T9" fmla="*/ 243 h 21600"/>
                <a:gd name="T10" fmla="*/ 246 w 21600"/>
                <a:gd name="T11" fmla="*/ 207 h 21600"/>
                <a:gd name="T12" fmla="*/ 288 w 21600"/>
                <a:gd name="T13" fmla="*/ 122 h 21600"/>
                <a:gd name="T14" fmla="*/ 246 w 21600"/>
                <a:gd name="T15" fmla="*/ 3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58 h 21600"/>
                <a:gd name="T26" fmla="*/ 18440 w 21600"/>
                <a:gd name="T27" fmla="*/ 184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945" y="16996"/>
                  </a:moveTo>
                  <a:cubicBezTo>
                    <a:pt x="19436" y="15276"/>
                    <a:pt x="20258" y="13076"/>
                    <a:pt x="20258" y="10800"/>
                  </a:cubicBezTo>
                  <a:cubicBezTo>
                    <a:pt x="20258" y="5576"/>
                    <a:pt x="16023" y="1342"/>
                    <a:pt x="10800" y="1342"/>
                  </a:cubicBezTo>
                  <a:cubicBezTo>
                    <a:pt x="8523" y="1341"/>
                    <a:pt x="6323" y="2163"/>
                    <a:pt x="4603" y="3654"/>
                  </a:cubicBezTo>
                  <a:lnTo>
                    <a:pt x="17945" y="16996"/>
                  </a:lnTo>
                  <a:close/>
                  <a:moveTo>
                    <a:pt x="3654" y="4603"/>
                  </a:moveTo>
                  <a:cubicBezTo>
                    <a:pt x="2163" y="6323"/>
                    <a:pt x="1342" y="8523"/>
                    <a:pt x="1342" y="10799"/>
                  </a:cubicBezTo>
                  <a:cubicBezTo>
                    <a:pt x="1342" y="16023"/>
                    <a:pt x="5576" y="20258"/>
                    <a:pt x="10800" y="20258"/>
                  </a:cubicBezTo>
                  <a:cubicBezTo>
                    <a:pt x="13076" y="20258"/>
                    <a:pt x="15276" y="19436"/>
                    <a:pt x="16996" y="17945"/>
                  </a:cubicBezTo>
                  <a:lnTo>
                    <a:pt x="3654" y="4603"/>
                  </a:lnTo>
                  <a:close/>
                </a:path>
              </a:pathLst>
            </a:custGeom>
            <a:solidFill>
              <a:srgbClr val="CC0000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WordArt 2"/>
          <p:cNvSpPr>
            <a:spLocks noChangeArrowheads="1" noChangeShapeType="1" noTextEdit="1"/>
          </p:cNvSpPr>
          <p:nvPr/>
        </p:nvSpPr>
        <p:spPr bwMode="auto">
          <a:xfrm>
            <a:off x="476250" y="1196975"/>
            <a:ext cx="7399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ENTONCES... </a:t>
            </a:r>
          </a:p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le hacemos para lograr el desarrollo sustentable </a:t>
            </a:r>
          </a:p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del núcleo agrario y el manejo sustentable de sus tierras?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03238" y="4473575"/>
            <a:ext cx="52927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963" indent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890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112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335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558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130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702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274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8466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6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000" b="1" i="1" smtClean="0"/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sz="2000" b="1" i="1" smtClean="0"/>
              <a:t>La </a:t>
            </a:r>
            <a:r>
              <a:rPr lang="es-MX" sz="2000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SEMARNAT</a:t>
            </a:r>
            <a:r>
              <a:rPr lang="es-MX" sz="2000" b="1" i="1" smtClean="0"/>
              <a:t> y la </a:t>
            </a:r>
            <a:r>
              <a:rPr lang="es-MX" sz="20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Procuraduría Agraria</a:t>
            </a:r>
            <a:r>
              <a:rPr lang="es-MX" sz="2000" b="1" i="1" smtClean="0"/>
              <a:t> han elaborado un método para ayudarte, ¡acércate a nosotros!...</a:t>
            </a:r>
            <a:endParaRPr lang="es-MX" sz="2000" b="1" i="1" smtClean="0">
              <a:solidFill>
                <a:srgbClr val="CC0000"/>
              </a:solidFill>
            </a:endParaRP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1116013" y="2924175"/>
            <a:ext cx="4103687" cy="1296988"/>
          </a:xfrm>
          <a:prstGeom prst="wedgeRoundRectCallout">
            <a:avLst>
              <a:gd name="adj1" fmla="val 80444"/>
              <a:gd name="adj2" fmla="val -385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/>
            <a:endParaRPr lang="es-ES"/>
          </a:p>
        </p:txBody>
      </p:sp>
      <p:grpSp>
        <p:nvGrpSpPr>
          <p:cNvPr id="37893" name="Group 15"/>
          <p:cNvGrpSpPr>
            <a:grpSpLocks/>
          </p:cNvGrpSpPr>
          <p:nvPr/>
        </p:nvGrpSpPr>
        <p:grpSpPr bwMode="auto">
          <a:xfrm>
            <a:off x="5795963" y="2744788"/>
            <a:ext cx="2663825" cy="2946400"/>
            <a:chOff x="2767" y="1593"/>
            <a:chExt cx="1580" cy="1765"/>
          </a:xfrm>
        </p:grpSpPr>
        <p:pic>
          <p:nvPicPr>
            <p:cNvPr id="3789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67" y="1593"/>
              <a:ext cx="1580" cy="17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6" name="Group 7"/>
            <p:cNvGrpSpPr>
              <a:grpSpLocks noChangeAspect="1"/>
            </p:cNvGrpSpPr>
            <p:nvPr/>
          </p:nvGrpSpPr>
          <p:grpSpPr bwMode="auto">
            <a:xfrm>
              <a:off x="3742" y="2772"/>
              <a:ext cx="177" cy="223"/>
              <a:chOff x="3274" y="2183"/>
              <a:chExt cx="252" cy="317"/>
            </a:xfrm>
          </p:grpSpPr>
          <p:pic>
            <p:nvPicPr>
              <p:cNvPr id="37897" name="Picture 8" descr="LOGOPA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2256">
                <a:off x="3311" y="2183"/>
                <a:ext cx="215" cy="1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98" name="WordArt 9"/>
              <p:cNvSpPr>
                <a:spLocks noChangeAspect="1" noChangeArrowheads="1" noChangeShapeType="1" noTextEdit="1"/>
              </p:cNvSpPr>
              <p:nvPr/>
            </p:nvSpPr>
            <p:spPr bwMode="auto">
              <a:xfrm rot="-906671">
                <a:off x="3274" y="2290"/>
                <a:ext cx="218" cy="21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44444"/>
                  </a:avLst>
                </a:prstTxWarp>
              </a:bodyPr>
              <a:lstStyle/>
              <a:p>
                <a:pPr algn="ctr"/>
                <a:r>
                  <a:rPr lang="es-MX" sz="3600" b="1" i="1" kern="10"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Lucida Handwriting"/>
                  </a:rPr>
                  <a:t>JUAN</a:t>
                </a:r>
              </a:p>
            </p:txBody>
          </p:sp>
        </p:grpSp>
      </p:grp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900113" y="310515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SzPct val="130000"/>
              <a:buFont typeface="Wingdings" pitchFamily="2" charset="2"/>
              <a:buNone/>
            </a:pPr>
            <a:r>
              <a:rPr lang="es-MX" sz="2000" b="1" i="1"/>
              <a:t>Incluyendo en el Reglamento Interno ó Estatuto Comunal un </a:t>
            </a:r>
            <a:r>
              <a:rPr lang="es-MX" sz="2000" b="1" i="1">
                <a:solidFill>
                  <a:srgbClr val="CC0000"/>
                </a:solidFill>
              </a:rPr>
              <a:t>“Título Ambiental”</a:t>
            </a:r>
            <a:r>
              <a:rPr lang="es-MX" sz="2000" b="1" i="1"/>
              <a:t>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56" grpId="0"/>
      <p:bldP spid="202757" grpId="0" animBg="1"/>
      <p:bldP spid="2027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176713" y="1736725"/>
            <a:ext cx="3887787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544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rgbClr val="CC3300"/>
              </a:buClr>
              <a:buSzPct val="130000"/>
              <a:buFont typeface="Wingdings" pitchFamily="2" charset="2"/>
              <a:buNone/>
            </a:pPr>
            <a:r>
              <a:rPr lang="es-MX" sz="2000" b="1"/>
              <a:t>Considera acciones para: </a:t>
            </a:r>
          </a:p>
          <a:p>
            <a:pPr algn="just" eaLnBrk="1" hangingPunct="1">
              <a:lnSpc>
                <a:spcPct val="60000"/>
              </a:lnSpc>
              <a:buClr>
                <a:srgbClr val="CC3300"/>
              </a:buClr>
              <a:buSzPct val="130000"/>
              <a:buFont typeface="Wingdings" pitchFamily="2" charset="2"/>
              <a:buNone/>
            </a:pPr>
            <a:endParaRPr lang="es-MX" sz="2000" b="1"/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sz="2000" b="1"/>
              <a:t>Cuidar los suelos, </a:t>
            </a:r>
          </a:p>
          <a:p>
            <a:pPr algn="just" eaLnBrk="1" hangingPunct="1">
              <a:lnSpc>
                <a:spcPct val="3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endParaRPr lang="es-MX" sz="2000" b="1"/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sz="2000" b="1"/>
              <a:t>Cuidar las aguas, </a:t>
            </a:r>
          </a:p>
          <a:p>
            <a:pPr algn="just" eaLnBrk="1" hangingPunct="1">
              <a:lnSpc>
                <a:spcPct val="3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endParaRPr lang="es-MX" sz="2000" b="1"/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sz="2000" b="1"/>
              <a:t>Cuidar los bosques, selvas y otro tipo de vegetación natural,</a:t>
            </a:r>
          </a:p>
          <a:p>
            <a:pPr algn="just" eaLnBrk="1" hangingPunct="1">
              <a:lnSpc>
                <a:spcPct val="3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endParaRPr lang="es-MX" sz="2000" b="1"/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sz="2000" b="1"/>
              <a:t>Cuidar los animales silvestres, y </a:t>
            </a:r>
          </a:p>
          <a:p>
            <a:pPr algn="just" eaLnBrk="1" hangingPunct="1">
              <a:lnSpc>
                <a:spcPct val="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endParaRPr lang="es-MX" sz="2000" b="1"/>
          </a:p>
          <a:p>
            <a:pPr algn="just" eaLnBrk="1" hangingPunct="1">
              <a:lnSpc>
                <a:spcPct val="9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sz="2000" b="1"/>
              <a:t>Establece reglas para el asentamiento humano (como el manejo de la basura).</a:t>
            </a:r>
            <a:r>
              <a:rPr lang="es-MX" sz="2000" b="1" i="1"/>
              <a:t> </a:t>
            </a:r>
          </a:p>
        </p:txBody>
      </p:sp>
      <p:pic>
        <p:nvPicPr>
          <p:cNvPr id="201739" name="Picture 11" descr="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65400"/>
            <a:ext cx="36353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287338" y="1233488"/>
            <a:ext cx="42846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s-MX" sz="22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El “Título ambiental”…</a:t>
            </a:r>
          </a:p>
        </p:txBody>
      </p:sp>
      <p:sp>
        <p:nvSpPr>
          <p:cNvPr id="38917" name="WordArt 18"/>
          <p:cNvSpPr>
            <a:spLocks noChangeArrowheads="1" noChangeShapeType="1" noTextEdit="1"/>
          </p:cNvSpPr>
          <p:nvPr/>
        </p:nvSpPr>
        <p:spPr bwMode="auto">
          <a:xfrm>
            <a:off x="287338" y="152400"/>
            <a:ext cx="4968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CONSERVACIÓN DE LOS</a:t>
            </a:r>
          </a:p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RECURSOS NATURALES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3852863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2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Además…</a:t>
            </a:r>
            <a:endParaRPr lang="es-MX" sz="22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b="1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2000" b="1" smtClean="0"/>
              <a:t>   Los núcleos agrarios pueden tener un papel significativo en la conservación y restauración de ecosistemas y recursos naturales, al depositar en los ejidatarios el derecho y la obligación de cuidar su patrimonio natural a través de sus reglamentos internos.</a:t>
            </a:r>
          </a:p>
        </p:txBody>
      </p:sp>
      <p:pic>
        <p:nvPicPr>
          <p:cNvPr id="199684" name="Picture 4" descr="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360045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287338" y="152400"/>
            <a:ext cx="4968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CONSERVACIÓN DE LOS</a:t>
            </a:r>
          </a:p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RECURSOS NATURALES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503238" y="296863"/>
            <a:ext cx="403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FUNDAMENTO LEGAL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03238" y="1582738"/>
            <a:ext cx="738028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2000" b="1" smtClean="0"/>
              <a:t>   Parte de la </a:t>
            </a:r>
            <a:r>
              <a:rPr lang="es-MX" sz="2000" b="1" smtClean="0">
                <a:solidFill>
                  <a:srgbClr val="CC31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Ley Agraria</a:t>
            </a:r>
            <a:r>
              <a:rPr lang="es-MX" sz="2000" b="1" smtClean="0"/>
              <a:t>, que en sus artículos 10, 14, 15, 23 fracción I, 35, 36 (fracción I y IV), 55, 62, 70, 74 y 99 (fracción II y IV), indica la obligación para los ejidos y comunidades de contar con un instrumento que regule las bases generales para su organización económica y social.</a:t>
            </a:r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000" b="1" smtClean="0"/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2000" b="1" smtClean="0"/>
              <a:t>   La </a:t>
            </a:r>
            <a:r>
              <a:rPr lang="es-MX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Procuraduría Agraria</a:t>
            </a:r>
            <a:r>
              <a:rPr lang="es-MX" sz="2000" b="1" smtClean="0"/>
              <a:t> fundamenta su actuación en los artículos 135 y 136 de la Ley Agraria así como en su Reglamento Interior en sus artículos 4° segundo párrafo, 17 fracción VI y 22 fracción III.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3" name="WordArt 9"/>
          <p:cNvSpPr>
            <a:spLocks noChangeArrowheads="1" noChangeShapeType="1" noTextEdit="1"/>
          </p:cNvSpPr>
          <p:nvPr/>
        </p:nvSpPr>
        <p:spPr bwMode="auto">
          <a:xfrm>
            <a:off x="512763" y="981075"/>
            <a:ext cx="7326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SE ELABORA UN REGLAMENTO INTERNO / ESTATUTO COMUNAL?</a:t>
            </a:r>
          </a:p>
        </p:txBody>
      </p:sp>
      <p:grpSp>
        <p:nvGrpSpPr>
          <p:cNvPr id="175131" name="Group 27"/>
          <p:cNvGrpSpPr>
            <a:grpSpLocks/>
          </p:cNvGrpSpPr>
          <p:nvPr/>
        </p:nvGrpSpPr>
        <p:grpSpPr bwMode="auto">
          <a:xfrm>
            <a:off x="4679950" y="2487613"/>
            <a:ext cx="3314700" cy="2273300"/>
            <a:chOff x="2767" y="1616"/>
            <a:chExt cx="2313" cy="1568"/>
          </a:xfrm>
        </p:grpSpPr>
        <p:pic>
          <p:nvPicPr>
            <p:cNvPr id="41993" name="Picture 22"/>
            <p:cNvPicPr>
              <a:picLocks noChangeAspect="1" noChangeArrowheads="1"/>
            </p:cNvPicPr>
            <p:nvPr/>
          </p:nvPicPr>
          <p:blipFill>
            <a:blip r:embed="rId3">
              <a:lum bright="-36000" contrast="5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616"/>
              <a:ext cx="2313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4" name="Group 24"/>
            <p:cNvGrpSpPr>
              <a:grpSpLocks noChangeAspect="1"/>
            </p:cNvGrpSpPr>
            <p:nvPr/>
          </p:nvGrpSpPr>
          <p:grpSpPr bwMode="auto">
            <a:xfrm>
              <a:off x="4263" y="2546"/>
              <a:ext cx="177" cy="223"/>
              <a:chOff x="3274" y="2183"/>
              <a:chExt cx="252" cy="317"/>
            </a:xfrm>
          </p:grpSpPr>
          <p:pic>
            <p:nvPicPr>
              <p:cNvPr id="41995" name="Picture 25" descr="LOGOPA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2256">
                <a:off x="3311" y="2183"/>
                <a:ext cx="215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41996" name="WordArt 26"/>
              <p:cNvSpPr>
                <a:spLocks noChangeAspect="1" noChangeArrowheads="1" noChangeShapeType="1" noTextEdit="1"/>
              </p:cNvSpPr>
              <p:nvPr/>
            </p:nvSpPr>
            <p:spPr bwMode="auto">
              <a:xfrm rot="-906671">
                <a:off x="3274" y="2290"/>
                <a:ext cx="218" cy="21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44444"/>
                  </a:avLst>
                </a:prstTxWarp>
              </a:bodyPr>
              <a:lstStyle/>
              <a:p>
                <a:pPr algn="ctr"/>
                <a:r>
                  <a:rPr lang="es-MX" sz="3600" b="1" i="1" kern="10"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Lucida Handwriting"/>
                  </a:rPr>
                  <a:t>JUAN</a:t>
                </a:r>
              </a:p>
            </p:txBody>
          </p:sp>
        </p:grp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25575" y="1773238"/>
            <a:ext cx="1152525" cy="28892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bevel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ES" sz="1400" b="1">
                <a:cs typeface="Arial" charset="0"/>
              </a:rPr>
              <a:t>INICIO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39775" y="2316163"/>
            <a:ext cx="2519363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ES" sz="1200" b="1">
                <a:cs typeface="Arial" charset="0"/>
              </a:rPr>
              <a:t>La Procuraduría Agraria realiza acciones de promoción y sensibilización  al interior del Núcleo Agrario.</a:t>
            </a:r>
          </a:p>
        </p:txBody>
      </p:sp>
      <p:cxnSp>
        <p:nvCxnSpPr>
          <p:cNvPr id="175139" name="AutoShape 7"/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2000250" y="2076450"/>
            <a:ext cx="1588" cy="225425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40" name="Oval 15"/>
          <p:cNvSpPr>
            <a:spLocks noChangeArrowheads="1"/>
          </p:cNvSpPr>
          <p:nvPr/>
        </p:nvSpPr>
        <p:spPr bwMode="auto">
          <a:xfrm>
            <a:off x="3044825" y="3076575"/>
            <a:ext cx="1014413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5141" name="WordArt 37"/>
          <p:cNvSpPr>
            <a:spLocks noChangeArrowheads="1" noChangeShapeType="1" noTextEdit="1"/>
          </p:cNvSpPr>
          <p:nvPr/>
        </p:nvSpPr>
        <p:spPr bwMode="auto">
          <a:xfrm>
            <a:off x="633413" y="2062163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 animBg="1"/>
      <p:bldP spid="7" grpId="0" animBg="1"/>
      <p:bldP spid="8" grpId="0" animBg="1"/>
      <p:bldP spid="175140" grpId="0" animBg="1"/>
      <p:bldP spid="1751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1"/>
          <p:cNvSpPr>
            <a:spLocks noChangeArrowheads="1" noChangeShapeType="1" noTextEdit="1"/>
          </p:cNvSpPr>
          <p:nvPr/>
        </p:nvSpPr>
        <p:spPr bwMode="auto">
          <a:xfrm>
            <a:off x="503238" y="981075"/>
            <a:ext cx="7326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SE ELABORA UN REGLAMENTO INTERNO / ESTATUTO COMUNAL?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1363" y="3644900"/>
            <a:ext cx="2519362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ES" sz="1200" b="1">
                <a:cs typeface="Arial" charset="0"/>
              </a:rPr>
              <a:t>Asamblea de aprobación, inicio</a:t>
            </a:r>
          </a:p>
          <a:p>
            <a:pPr algn="ctr"/>
            <a:r>
              <a:rPr lang="es-ES" sz="1200" b="1">
                <a:cs typeface="Arial" charset="0"/>
              </a:rPr>
              <a:t>de trabajos e integración de la</a:t>
            </a:r>
          </a:p>
          <a:p>
            <a:pPr algn="ctr"/>
            <a:r>
              <a:rPr lang="es-ES" sz="1200" b="1">
                <a:cs typeface="Arial" charset="0"/>
              </a:rPr>
              <a:t>Comisión Redactora</a:t>
            </a:r>
          </a:p>
        </p:txBody>
      </p:sp>
      <p:cxnSp>
        <p:nvCxnSpPr>
          <p:cNvPr id="176156" name="AutoShape 8"/>
          <p:cNvCxnSpPr>
            <a:cxnSpLocks noChangeShapeType="1"/>
            <a:endCxn id="8" idx="0"/>
          </p:cNvCxnSpPr>
          <p:nvPr/>
        </p:nvCxnSpPr>
        <p:spPr bwMode="auto">
          <a:xfrm>
            <a:off x="2000250" y="3336925"/>
            <a:ext cx="1588" cy="293688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1425575" y="1773238"/>
            <a:ext cx="1152525" cy="28892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bevel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ES" sz="1400" b="1">
                <a:cs typeface="Arial" charset="0"/>
              </a:rPr>
              <a:t>INICIO</a:t>
            </a: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739775" y="2316163"/>
            <a:ext cx="2519363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ES" sz="1200" b="1">
                <a:cs typeface="Arial" charset="0"/>
              </a:rPr>
              <a:t>La Procuraduría Agraria realiza acciones de promoción y sensibilización  al interior del Núcleo Agrario.</a:t>
            </a:r>
          </a:p>
        </p:txBody>
      </p:sp>
      <p:cxnSp>
        <p:nvCxnSpPr>
          <p:cNvPr id="43015" name="AutoShape 7"/>
          <p:cNvCxnSpPr>
            <a:cxnSpLocks noChangeShapeType="1"/>
            <a:stCxn id="43013" idx="2"/>
          </p:cNvCxnSpPr>
          <p:nvPr/>
        </p:nvCxnSpPr>
        <p:spPr bwMode="auto">
          <a:xfrm flipH="1">
            <a:off x="2000250" y="2076450"/>
            <a:ext cx="1588" cy="225425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6" name="Oval 15"/>
          <p:cNvSpPr>
            <a:spLocks noChangeArrowheads="1"/>
          </p:cNvSpPr>
          <p:nvPr/>
        </p:nvSpPr>
        <p:spPr bwMode="auto">
          <a:xfrm>
            <a:off x="3044825" y="3076575"/>
            <a:ext cx="1014413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017" name="WordArt 33"/>
          <p:cNvSpPr>
            <a:spLocks noChangeArrowheads="1" noChangeShapeType="1" noTextEdit="1"/>
          </p:cNvSpPr>
          <p:nvPr/>
        </p:nvSpPr>
        <p:spPr bwMode="auto">
          <a:xfrm>
            <a:off x="633413" y="2062163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76162" name="WordArt 34"/>
          <p:cNvSpPr>
            <a:spLocks noChangeArrowheads="1" noChangeShapeType="1" noTextEdit="1"/>
          </p:cNvSpPr>
          <p:nvPr/>
        </p:nvSpPr>
        <p:spPr bwMode="auto">
          <a:xfrm>
            <a:off x="633413" y="3394075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76163" name="Oval 15"/>
          <p:cNvSpPr>
            <a:spLocks noChangeArrowheads="1"/>
          </p:cNvSpPr>
          <p:nvPr/>
        </p:nvSpPr>
        <p:spPr bwMode="auto">
          <a:xfrm>
            <a:off x="3044825" y="4365625"/>
            <a:ext cx="1014413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 y ORV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76166" name="Group 38"/>
          <p:cNvGrpSpPr>
            <a:grpSpLocks noChangeAspect="1"/>
          </p:cNvGrpSpPr>
          <p:nvPr/>
        </p:nvGrpSpPr>
        <p:grpSpPr bwMode="auto">
          <a:xfrm>
            <a:off x="4176713" y="2492375"/>
            <a:ext cx="4008437" cy="2376488"/>
            <a:chOff x="1097" y="867"/>
            <a:chExt cx="4768" cy="2826"/>
          </a:xfrm>
        </p:grpSpPr>
        <p:pic>
          <p:nvPicPr>
            <p:cNvPr id="43021" name="Picture 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1"/>
            <a:stretch>
              <a:fillRect/>
            </a:stretch>
          </p:blipFill>
          <p:spPr bwMode="auto">
            <a:xfrm>
              <a:off x="2993" y="935"/>
              <a:ext cx="2872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4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89"/>
            <a:stretch>
              <a:fillRect/>
            </a:stretch>
          </p:blipFill>
          <p:spPr bwMode="auto">
            <a:xfrm flipH="1">
              <a:off x="1483" y="867"/>
              <a:ext cx="176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4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79"/>
            <a:stretch>
              <a:fillRect/>
            </a:stretch>
          </p:blipFill>
          <p:spPr bwMode="auto">
            <a:xfrm flipH="1">
              <a:off x="1097" y="1243"/>
              <a:ext cx="127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6162" grpId="0" animBg="1"/>
      <p:bldP spid="1761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7713" y="4970463"/>
            <a:ext cx="2519362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ES" sz="1200" b="1">
                <a:cs typeface="Arial" charset="0"/>
              </a:rPr>
              <a:t>Elaboración del proyecto de Reglamento Interno / Estatuto Comunal</a:t>
            </a:r>
          </a:p>
        </p:txBody>
      </p:sp>
      <p:sp>
        <p:nvSpPr>
          <p:cNvPr id="174088" name="Oval 18"/>
          <p:cNvSpPr>
            <a:spLocks noChangeArrowheads="1"/>
          </p:cNvSpPr>
          <p:nvPr/>
        </p:nvSpPr>
        <p:spPr bwMode="auto">
          <a:xfrm>
            <a:off x="3051175" y="5762625"/>
            <a:ext cx="1008063" cy="431800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ES" sz="1000" b="1">
                <a:solidFill>
                  <a:schemeClr val="bg1"/>
                </a:solidFill>
                <a:cs typeface="Arial" charset="0"/>
              </a:rPr>
              <a:t>Comisión</a:t>
            </a:r>
          </a:p>
          <a:p>
            <a:pPr algn="ctr"/>
            <a:r>
              <a:rPr lang="es-ES" sz="1000" b="1">
                <a:solidFill>
                  <a:schemeClr val="bg1"/>
                </a:solidFill>
                <a:cs typeface="Arial" charset="0"/>
              </a:rPr>
              <a:t> Redactora</a:t>
            </a:r>
          </a:p>
        </p:txBody>
      </p:sp>
      <p:pic>
        <p:nvPicPr>
          <p:cNvPr id="174090" name="Picture 10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060575"/>
            <a:ext cx="3349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5" name="WordArt 15"/>
          <p:cNvSpPr>
            <a:spLocks noChangeArrowheads="1" noChangeShapeType="1" noTextEdit="1"/>
          </p:cNvSpPr>
          <p:nvPr/>
        </p:nvSpPr>
        <p:spPr bwMode="auto">
          <a:xfrm>
            <a:off x="611188" y="4719638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74097" name="AutoShape 17"/>
          <p:cNvSpPr>
            <a:spLocks noChangeArrowheads="1"/>
          </p:cNvSpPr>
          <p:nvPr/>
        </p:nvSpPr>
        <p:spPr bwMode="auto">
          <a:xfrm>
            <a:off x="7164388" y="5300663"/>
            <a:ext cx="1008062" cy="576262"/>
          </a:xfrm>
          <a:custGeom>
            <a:avLst/>
            <a:gdLst>
              <a:gd name="T0" fmla="*/ 35284363 w 21600"/>
              <a:gd name="T1" fmla="*/ 0 h 21600"/>
              <a:gd name="T2" fmla="*/ 0 w 21600"/>
              <a:gd name="T3" fmla="*/ 7686988 h 21600"/>
              <a:gd name="T4" fmla="*/ 35284363 w 21600"/>
              <a:gd name="T5" fmla="*/ 15373977 h 21600"/>
              <a:gd name="T6" fmla="*/ 47045787 w 21600"/>
              <a:gd name="T7" fmla="*/ 76869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sp>
        <p:nvSpPr>
          <p:cNvPr id="44039" name="WordArt 38"/>
          <p:cNvSpPr>
            <a:spLocks noChangeArrowheads="1" noChangeShapeType="1" noTextEdit="1"/>
          </p:cNvSpPr>
          <p:nvPr/>
        </p:nvSpPr>
        <p:spPr bwMode="auto">
          <a:xfrm>
            <a:off x="503238" y="981075"/>
            <a:ext cx="7326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SE ELABORA UN REGLAMENTO INTERNO / ESTATUTO COMUNAL?</a:t>
            </a:r>
          </a:p>
        </p:txBody>
      </p:sp>
      <p:sp>
        <p:nvSpPr>
          <p:cNvPr id="44040" name="Rectangle 3"/>
          <p:cNvSpPr>
            <a:spLocks noChangeArrowheads="1"/>
          </p:cNvSpPr>
          <p:nvPr/>
        </p:nvSpPr>
        <p:spPr bwMode="auto">
          <a:xfrm>
            <a:off x="741363" y="3644900"/>
            <a:ext cx="2519362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ES" sz="1200" b="1">
                <a:cs typeface="Arial" charset="0"/>
              </a:rPr>
              <a:t>Asamblea de aprobación, inicio</a:t>
            </a:r>
          </a:p>
          <a:p>
            <a:pPr algn="ctr"/>
            <a:r>
              <a:rPr lang="es-ES" sz="1200" b="1">
                <a:cs typeface="Arial" charset="0"/>
              </a:rPr>
              <a:t>de trabajos e integración de la</a:t>
            </a:r>
          </a:p>
          <a:p>
            <a:pPr algn="ctr"/>
            <a:r>
              <a:rPr lang="es-ES" sz="1200" b="1">
                <a:cs typeface="Arial" charset="0"/>
              </a:rPr>
              <a:t>Comisión Redactora</a:t>
            </a:r>
          </a:p>
        </p:txBody>
      </p:sp>
      <p:cxnSp>
        <p:nvCxnSpPr>
          <p:cNvPr id="44041" name="AutoShape 8"/>
          <p:cNvCxnSpPr>
            <a:cxnSpLocks noChangeShapeType="1"/>
          </p:cNvCxnSpPr>
          <p:nvPr/>
        </p:nvCxnSpPr>
        <p:spPr bwMode="auto">
          <a:xfrm>
            <a:off x="2000250" y="3336925"/>
            <a:ext cx="1588" cy="293688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2"/>
          <p:cNvSpPr>
            <a:spLocks noChangeArrowheads="1"/>
          </p:cNvSpPr>
          <p:nvPr/>
        </p:nvSpPr>
        <p:spPr bwMode="auto">
          <a:xfrm>
            <a:off x="1425575" y="1773238"/>
            <a:ext cx="1152525" cy="28892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bevel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ES" sz="1400" b="1">
                <a:cs typeface="Arial" charset="0"/>
              </a:rPr>
              <a:t>INICIO</a:t>
            </a:r>
          </a:p>
        </p:txBody>
      </p:sp>
      <p:sp>
        <p:nvSpPr>
          <p:cNvPr id="44043" name="Rectangle 3"/>
          <p:cNvSpPr>
            <a:spLocks noChangeArrowheads="1"/>
          </p:cNvSpPr>
          <p:nvPr/>
        </p:nvSpPr>
        <p:spPr bwMode="auto">
          <a:xfrm>
            <a:off x="739775" y="2316163"/>
            <a:ext cx="2519363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ES" sz="1200" b="1">
                <a:cs typeface="Arial" charset="0"/>
              </a:rPr>
              <a:t>La Procuraduría Agraria realiza acciones de promoción y sensibilización  al interior del Núcleo Agrario.</a:t>
            </a:r>
          </a:p>
        </p:txBody>
      </p:sp>
      <p:cxnSp>
        <p:nvCxnSpPr>
          <p:cNvPr id="44044" name="AutoShape 7"/>
          <p:cNvCxnSpPr>
            <a:cxnSpLocks noChangeShapeType="1"/>
            <a:stCxn id="44042" idx="2"/>
          </p:cNvCxnSpPr>
          <p:nvPr/>
        </p:nvCxnSpPr>
        <p:spPr bwMode="auto">
          <a:xfrm flipH="1">
            <a:off x="2000250" y="2076450"/>
            <a:ext cx="1588" cy="225425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Oval 15"/>
          <p:cNvSpPr>
            <a:spLocks noChangeArrowheads="1"/>
          </p:cNvSpPr>
          <p:nvPr/>
        </p:nvSpPr>
        <p:spPr bwMode="auto">
          <a:xfrm>
            <a:off x="3044825" y="3076575"/>
            <a:ext cx="1014413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046" name="WordArt 54"/>
          <p:cNvSpPr>
            <a:spLocks noChangeArrowheads="1" noChangeShapeType="1" noTextEdit="1"/>
          </p:cNvSpPr>
          <p:nvPr/>
        </p:nvSpPr>
        <p:spPr bwMode="auto">
          <a:xfrm>
            <a:off x="633413" y="2062163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4047" name="WordArt 55"/>
          <p:cNvSpPr>
            <a:spLocks noChangeArrowheads="1" noChangeShapeType="1" noTextEdit="1"/>
          </p:cNvSpPr>
          <p:nvPr/>
        </p:nvSpPr>
        <p:spPr bwMode="auto">
          <a:xfrm>
            <a:off x="633413" y="3394075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44048" name="Oval 15"/>
          <p:cNvSpPr>
            <a:spLocks noChangeArrowheads="1"/>
          </p:cNvSpPr>
          <p:nvPr/>
        </p:nvSpPr>
        <p:spPr bwMode="auto">
          <a:xfrm>
            <a:off x="3044825" y="4365625"/>
            <a:ext cx="1014413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 y ORV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74138" name="AutoShape 8"/>
          <p:cNvCxnSpPr>
            <a:cxnSpLocks noChangeShapeType="1"/>
            <a:endCxn id="8" idx="0"/>
          </p:cNvCxnSpPr>
          <p:nvPr/>
        </p:nvCxnSpPr>
        <p:spPr bwMode="auto">
          <a:xfrm>
            <a:off x="2001838" y="4665663"/>
            <a:ext cx="6350" cy="290512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4088" grpId="0" animBg="1"/>
      <p:bldP spid="174095" grpId="0" animBg="1"/>
      <p:bldP spid="1740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3" name="AutoShape 21"/>
          <p:cNvSpPr>
            <a:spLocks noChangeArrowheads="1"/>
          </p:cNvSpPr>
          <p:nvPr/>
        </p:nvSpPr>
        <p:spPr bwMode="auto">
          <a:xfrm>
            <a:off x="358775" y="1916113"/>
            <a:ext cx="1008063" cy="576262"/>
          </a:xfrm>
          <a:custGeom>
            <a:avLst/>
            <a:gdLst>
              <a:gd name="T0" fmla="*/ 35284398 w 21600"/>
              <a:gd name="T1" fmla="*/ 0 h 21600"/>
              <a:gd name="T2" fmla="*/ 0 w 21600"/>
              <a:gd name="T3" fmla="*/ 7686988 h 21600"/>
              <a:gd name="T4" fmla="*/ 35284398 w 21600"/>
              <a:gd name="T5" fmla="*/ 15373977 h 21600"/>
              <a:gd name="T6" fmla="*/ 47045880 w 21600"/>
              <a:gd name="T7" fmla="*/ 76869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MX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9800" y="2316163"/>
            <a:ext cx="2519363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MX" sz="1200" b="1">
                <a:cs typeface="Arial" charset="0"/>
              </a:rPr>
              <a:t>Presentación del RI ó EC a la Asamblea, para su modificación ó aprobación según sea el caso</a:t>
            </a:r>
            <a:endParaRPr lang="es-ES" sz="1200" b="1">
              <a:cs typeface="Arial" charset="0"/>
            </a:endParaRPr>
          </a:p>
        </p:txBody>
      </p:sp>
      <p:cxnSp>
        <p:nvCxnSpPr>
          <p:cNvPr id="172055" name="AutoShape 7"/>
          <p:cNvCxnSpPr>
            <a:cxnSpLocks noChangeShapeType="1"/>
            <a:endCxn id="8" idx="0"/>
          </p:cNvCxnSpPr>
          <p:nvPr/>
        </p:nvCxnSpPr>
        <p:spPr bwMode="auto">
          <a:xfrm>
            <a:off x="6010275" y="1989138"/>
            <a:ext cx="0" cy="312737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057" name="Oval 15"/>
          <p:cNvSpPr>
            <a:spLocks noChangeArrowheads="1"/>
          </p:cNvSpPr>
          <p:nvPr/>
        </p:nvSpPr>
        <p:spPr bwMode="auto">
          <a:xfrm>
            <a:off x="7054850" y="3076575"/>
            <a:ext cx="1014413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 y ORV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2058" name="WordArt 26"/>
          <p:cNvSpPr>
            <a:spLocks noChangeArrowheads="1" noChangeShapeType="1" noTextEdit="1"/>
          </p:cNvSpPr>
          <p:nvPr/>
        </p:nvSpPr>
        <p:spPr bwMode="auto">
          <a:xfrm>
            <a:off x="4643438" y="2062163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45063" name="WordArt 34"/>
          <p:cNvSpPr>
            <a:spLocks noChangeArrowheads="1" noChangeShapeType="1" noTextEdit="1"/>
          </p:cNvSpPr>
          <p:nvPr/>
        </p:nvSpPr>
        <p:spPr bwMode="auto">
          <a:xfrm>
            <a:off x="503238" y="981075"/>
            <a:ext cx="7326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SE ELABORA UN REGLAMENTO INTERNO / ESTATUTO COMUNAL?</a:t>
            </a:r>
          </a:p>
        </p:txBody>
      </p:sp>
      <p:pic>
        <p:nvPicPr>
          <p:cNvPr id="172068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1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65395" r="56653" b="13762"/>
          <a:stretch>
            <a:fillRect/>
          </a:stretch>
        </p:blipFill>
        <p:spPr bwMode="auto">
          <a:xfrm>
            <a:off x="541338" y="2781300"/>
            <a:ext cx="3635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3" grpId="0" animBg="1"/>
      <p:bldP spid="8" grpId="0" animBg="1"/>
      <p:bldP spid="172057" grpId="0" animBg="1"/>
      <p:bldP spid="1720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708400" y="2744788"/>
            <a:ext cx="4427538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016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sz="2200" b="1" smtClean="0"/>
              <a:t>A través de las reglas que sean aprobadas por la Asamblea y se establezcan por escrito en el </a:t>
            </a:r>
            <a:r>
              <a:rPr lang="es-MX" sz="2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Reglamento Interno</a:t>
            </a:r>
            <a:r>
              <a:rPr lang="es-MX" sz="2200" b="1" smtClean="0"/>
              <a:t> ó </a:t>
            </a:r>
            <a:r>
              <a:rPr lang="es-MX" sz="2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Estatuto Comunal</a:t>
            </a:r>
            <a:r>
              <a:rPr lang="es-MX" sz="2200" b="1" smtClean="0"/>
              <a:t>.</a:t>
            </a:r>
          </a:p>
        </p:txBody>
      </p:sp>
      <p:pic>
        <p:nvPicPr>
          <p:cNvPr id="117777" name="Picture 17" descr="votac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834" r="5090" b="1500"/>
          <a:stretch>
            <a:fillRect/>
          </a:stretch>
        </p:blipFill>
        <p:spPr bwMode="auto">
          <a:xfrm>
            <a:off x="719138" y="2420938"/>
            <a:ext cx="264477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8" name="WordArt 18"/>
          <p:cNvSpPr>
            <a:spLocks noChangeArrowheads="1" noChangeShapeType="1" noTextEdit="1"/>
          </p:cNvSpPr>
          <p:nvPr/>
        </p:nvSpPr>
        <p:spPr bwMode="auto">
          <a:xfrm>
            <a:off x="323850" y="1196975"/>
            <a:ext cx="77057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PODEMOS REGULAR LA VIDA INTERNA</a:t>
            </a:r>
          </a:p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 NUESTRO NÚCLEO AGRARIO?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6625" y="3681413"/>
            <a:ext cx="2519363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MX" sz="1200" b="1">
                <a:cs typeface="Arial" charset="0"/>
              </a:rPr>
              <a:t>Gestión ante el RAN de los actos realizados, para obtener la actualización del RI ó EC</a:t>
            </a:r>
            <a:endParaRPr lang="es-ES" sz="1200" b="1">
              <a:cs typeface="Arial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745038" y="2316163"/>
            <a:ext cx="2519362" cy="10064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36000" rIns="36000" anchor="ctr" anchorCtr="1"/>
          <a:lstStyle/>
          <a:p>
            <a:pPr algn="ctr"/>
            <a:r>
              <a:rPr lang="es-MX" sz="1200" b="1">
                <a:cs typeface="Arial" charset="0"/>
              </a:rPr>
              <a:t>Presentación del RI ó EC a la Asamblea, para su modificación ó aprobación según sea el caso</a:t>
            </a:r>
            <a:endParaRPr lang="es-ES" sz="1200" b="1">
              <a:cs typeface="Arial" charset="0"/>
            </a:endParaRPr>
          </a:p>
        </p:txBody>
      </p:sp>
      <p:cxnSp>
        <p:nvCxnSpPr>
          <p:cNvPr id="46084" name="AutoShape 7"/>
          <p:cNvCxnSpPr>
            <a:cxnSpLocks noChangeShapeType="1"/>
          </p:cNvCxnSpPr>
          <p:nvPr/>
        </p:nvCxnSpPr>
        <p:spPr bwMode="auto">
          <a:xfrm>
            <a:off x="6005513" y="1989138"/>
            <a:ext cx="0" cy="312737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58" name="AutoShape 8"/>
          <p:cNvCxnSpPr>
            <a:cxnSpLocks noChangeShapeType="1"/>
            <a:endCxn id="8" idx="0"/>
          </p:cNvCxnSpPr>
          <p:nvPr/>
        </p:nvCxnSpPr>
        <p:spPr bwMode="auto">
          <a:xfrm>
            <a:off x="6005513" y="3336925"/>
            <a:ext cx="1587" cy="330200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6" name="Oval 15"/>
          <p:cNvSpPr>
            <a:spLocks noChangeArrowheads="1"/>
          </p:cNvSpPr>
          <p:nvPr/>
        </p:nvSpPr>
        <p:spPr bwMode="auto">
          <a:xfrm>
            <a:off x="7050088" y="3076575"/>
            <a:ext cx="1014412" cy="490538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900" b="1">
                <a:solidFill>
                  <a:schemeClr val="bg1"/>
                </a:solidFill>
                <a:cs typeface="Arial" charset="0"/>
              </a:rPr>
              <a:t>PA y ORV</a:t>
            </a:r>
            <a:endParaRPr lang="es-ES" sz="9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>
            <a:off x="4638675" y="2062163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77161" name="Oval 16"/>
          <p:cNvSpPr>
            <a:spLocks noChangeArrowheads="1"/>
          </p:cNvSpPr>
          <p:nvPr/>
        </p:nvSpPr>
        <p:spPr bwMode="auto">
          <a:xfrm>
            <a:off x="7050088" y="4294188"/>
            <a:ext cx="1008062" cy="431800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ES" sz="900" b="1">
                <a:solidFill>
                  <a:schemeClr val="bg1"/>
                </a:solidFill>
                <a:cs typeface="Arial" charset="0"/>
              </a:rPr>
              <a:t>ORV</a:t>
            </a:r>
          </a:p>
        </p:txBody>
      </p:sp>
      <p:sp>
        <p:nvSpPr>
          <p:cNvPr id="177162" name="WordArt 10"/>
          <p:cNvSpPr>
            <a:spLocks noChangeArrowheads="1" noChangeShapeType="1" noTextEdit="1"/>
          </p:cNvSpPr>
          <p:nvPr/>
        </p:nvSpPr>
        <p:spPr bwMode="auto">
          <a:xfrm>
            <a:off x="4638675" y="3397250"/>
            <a:ext cx="20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8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30838" y="5048250"/>
            <a:ext cx="1152525" cy="28892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00"/>
            </a:solidFill>
            <a:bevel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s-MX" sz="1400" b="1">
                <a:cs typeface="Arial" charset="0"/>
              </a:rPr>
              <a:t>TERMINA</a:t>
            </a:r>
            <a:endParaRPr lang="es-ES" sz="1400" b="1">
              <a:cs typeface="Arial" charset="0"/>
            </a:endParaRPr>
          </a:p>
        </p:txBody>
      </p:sp>
      <p:cxnSp>
        <p:nvCxnSpPr>
          <p:cNvPr id="177164" name="AutoShape 7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6007100" y="4702175"/>
            <a:ext cx="0" cy="331788"/>
          </a:xfrm>
          <a:prstGeom prst="straightConnector1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7167" name="Group 15"/>
          <p:cNvGrpSpPr>
            <a:grpSpLocks/>
          </p:cNvGrpSpPr>
          <p:nvPr/>
        </p:nvGrpSpPr>
        <p:grpSpPr bwMode="auto">
          <a:xfrm>
            <a:off x="503238" y="2241550"/>
            <a:ext cx="3384550" cy="3003550"/>
            <a:chOff x="2857" y="1264"/>
            <a:chExt cx="2132" cy="1892"/>
          </a:xfrm>
        </p:grpSpPr>
        <p:pic>
          <p:nvPicPr>
            <p:cNvPr id="46094" name="Picture 13" descr="IF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64" t="23997" r="15202" b="47726"/>
            <a:stretch>
              <a:fillRect/>
            </a:stretch>
          </p:blipFill>
          <p:spPr bwMode="auto">
            <a:xfrm>
              <a:off x="2857" y="1264"/>
              <a:ext cx="2132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4" descr="Registro%20Agrario%20Nacional"/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41"/>
            <a:stretch>
              <a:fillRect/>
            </a:stretch>
          </p:blipFill>
          <p:spPr bwMode="auto">
            <a:xfrm>
              <a:off x="3765" y="1361"/>
              <a:ext cx="102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6093" name="WordArt 16"/>
          <p:cNvSpPr>
            <a:spLocks noChangeArrowheads="1" noChangeShapeType="1" noTextEdit="1"/>
          </p:cNvSpPr>
          <p:nvPr/>
        </p:nvSpPr>
        <p:spPr bwMode="auto">
          <a:xfrm>
            <a:off x="503238" y="981075"/>
            <a:ext cx="73263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¿CÓMO SE ELABORA UN REGLAMENTO INTERNO / ESTATUTO COMUNAL?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716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WordArt 2"/>
          <p:cNvSpPr>
            <a:spLocks noChangeArrowheads="1" noChangeShapeType="1" noTextEdit="1"/>
          </p:cNvSpPr>
          <p:nvPr/>
        </p:nvSpPr>
        <p:spPr bwMode="auto">
          <a:xfrm>
            <a:off x="647700" y="1196975"/>
            <a:ext cx="7056438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AL FINAL...</a:t>
            </a:r>
          </a:p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¿EN QUÉ NOS BENEFICIA?</a:t>
            </a:r>
          </a:p>
        </p:txBody>
      </p:sp>
      <p:grpSp>
        <p:nvGrpSpPr>
          <p:cNvPr id="47107" name="Group 5"/>
          <p:cNvGrpSpPr>
            <a:grpSpLocks/>
          </p:cNvGrpSpPr>
          <p:nvPr/>
        </p:nvGrpSpPr>
        <p:grpSpPr bwMode="auto">
          <a:xfrm>
            <a:off x="6300788" y="2349500"/>
            <a:ext cx="2536825" cy="3887788"/>
            <a:chOff x="3969" y="1480"/>
            <a:chExt cx="1598" cy="2449"/>
          </a:xfrm>
        </p:grpSpPr>
        <p:pic>
          <p:nvPicPr>
            <p:cNvPr id="47109" name="Picture 6" descr="VA COL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9" y="1480"/>
              <a:ext cx="1598" cy="244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0" name="Group 7"/>
            <p:cNvGrpSpPr>
              <a:grpSpLocks noChangeAspect="1"/>
            </p:cNvGrpSpPr>
            <p:nvPr/>
          </p:nvGrpSpPr>
          <p:grpSpPr bwMode="auto">
            <a:xfrm>
              <a:off x="4740" y="2364"/>
              <a:ext cx="177" cy="223"/>
              <a:chOff x="3274" y="2183"/>
              <a:chExt cx="252" cy="317"/>
            </a:xfrm>
          </p:grpSpPr>
          <p:pic>
            <p:nvPicPr>
              <p:cNvPr id="47111" name="Picture 8" descr="LOGOPA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2256">
                <a:off x="3311" y="2183"/>
                <a:ext cx="215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47112" name="WordArt 9"/>
              <p:cNvSpPr>
                <a:spLocks noChangeAspect="1" noChangeArrowheads="1" noChangeShapeType="1" noTextEdit="1"/>
              </p:cNvSpPr>
              <p:nvPr/>
            </p:nvSpPr>
            <p:spPr bwMode="auto">
              <a:xfrm rot="-906671">
                <a:off x="3274" y="2290"/>
                <a:ext cx="218" cy="21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44444"/>
                  </a:avLst>
                </a:prstTxWarp>
              </a:bodyPr>
              <a:lstStyle/>
              <a:p>
                <a:pPr algn="ctr"/>
                <a:r>
                  <a:rPr lang="es-MX" sz="3600" b="1" i="1" kern="10"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Lucida Handwriting"/>
                  </a:rPr>
                  <a:t>JUAN</a:t>
                </a:r>
              </a:p>
            </p:txBody>
          </p:sp>
        </p:grpSp>
      </p:grp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31800" y="2312988"/>
            <a:ext cx="572452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b="1"/>
              <a:t>   El núcleo agrario cuenta con un orden establecido para sus actividades.</a:t>
            </a: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endParaRPr lang="es-MX" b="1"/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b="1"/>
              <a:t>  Sus miembros conocen con claridad qué derechos y qué obligaciones tienen.</a:t>
            </a: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endParaRPr lang="es-MX" b="1"/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</a:pPr>
            <a:r>
              <a:rPr lang="es-MX" b="1"/>
              <a:t>  Los beneficios que pudieran conseguir pueden ser repartidos con justicia, pues existe una forma clara para la explotación de los recursos comunes.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3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3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306" grpId="0" build="p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01675" y="4257675"/>
            <a:ext cx="701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/>
          </a:p>
        </p:txBody>
      </p:sp>
      <p:grpSp>
        <p:nvGrpSpPr>
          <p:cNvPr id="48131" name="Group 5"/>
          <p:cNvGrpSpPr>
            <a:grpSpLocks/>
          </p:cNvGrpSpPr>
          <p:nvPr/>
        </p:nvGrpSpPr>
        <p:grpSpPr bwMode="auto">
          <a:xfrm>
            <a:off x="6300788" y="2349500"/>
            <a:ext cx="2536825" cy="3887788"/>
            <a:chOff x="3969" y="1480"/>
            <a:chExt cx="1598" cy="2449"/>
          </a:xfrm>
        </p:grpSpPr>
        <p:pic>
          <p:nvPicPr>
            <p:cNvPr id="48133" name="Picture 6" descr="VA COL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9" y="1480"/>
              <a:ext cx="1598" cy="244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4" name="Group 7"/>
            <p:cNvGrpSpPr>
              <a:grpSpLocks noChangeAspect="1"/>
            </p:cNvGrpSpPr>
            <p:nvPr/>
          </p:nvGrpSpPr>
          <p:grpSpPr bwMode="auto">
            <a:xfrm>
              <a:off x="4740" y="2364"/>
              <a:ext cx="177" cy="223"/>
              <a:chOff x="3274" y="2183"/>
              <a:chExt cx="252" cy="317"/>
            </a:xfrm>
          </p:grpSpPr>
          <p:pic>
            <p:nvPicPr>
              <p:cNvPr id="48135" name="Picture 8" descr="LOGOPA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2256">
                <a:off x="3311" y="2183"/>
                <a:ext cx="215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48136" name="WordArt 9"/>
              <p:cNvSpPr>
                <a:spLocks noChangeAspect="1" noChangeArrowheads="1" noChangeShapeType="1" noTextEdit="1"/>
              </p:cNvSpPr>
              <p:nvPr/>
            </p:nvSpPr>
            <p:spPr bwMode="auto">
              <a:xfrm rot="-906671">
                <a:off x="3274" y="2290"/>
                <a:ext cx="218" cy="21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44444"/>
                  </a:avLst>
                </a:prstTxWarp>
              </a:bodyPr>
              <a:lstStyle/>
              <a:p>
                <a:pPr algn="ctr"/>
                <a:r>
                  <a:rPr lang="es-MX" sz="3600" b="1" i="1" kern="10"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solidFill>
                      <a:srgbClr val="008000"/>
                    </a:solidFill>
                    <a:latin typeface="Lucida Handwriting"/>
                  </a:rPr>
                  <a:t>JUAN</a:t>
                </a:r>
              </a:p>
            </p:txBody>
          </p:sp>
        </p:grpSp>
      </p:grp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431800" y="1160463"/>
            <a:ext cx="57245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sz="22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Además…</a:t>
            </a:r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endParaRPr lang="es-MX" sz="22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Se puede establecer el uso de las parcelas con destino específico (como es la parcela escolar, de la mujer y la asignada a los jóvenes).</a:t>
            </a: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endParaRPr lang="es-MX" b="1" smtClean="0"/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  Es un instrumento para propiciar la transparencia y la rendición de cuentas y así como la conservación de los recursos naturales.</a:t>
            </a: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endParaRPr lang="es-MX" b="1" smtClean="0"/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  Ofrece al núcleo agrario la posibilidad del ejercicio real de los derechos humanos y del cumplimiento pleno de los respectivos deberes.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5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 build="p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792163" y="1719263"/>
            <a:ext cx="6769100" cy="3419475"/>
            <a:chOff x="521" y="1083"/>
            <a:chExt cx="4264" cy="2154"/>
          </a:xfrm>
        </p:grpSpPr>
        <p:pic>
          <p:nvPicPr>
            <p:cNvPr id="49155" name="Picture 3" descr="LOGOP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124"/>
              <a:ext cx="2653" cy="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66916" name="AutoShape 4"/>
            <p:cNvSpPr>
              <a:spLocks noChangeArrowheads="1"/>
            </p:cNvSpPr>
            <p:nvPr/>
          </p:nvSpPr>
          <p:spPr bwMode="auto">
            <a:xfrm>
              <a:off x="521" y="1083"/>
              <a:ext cx="4264" cy="2154"/>
            </a:xfrm>
            <a:prstGeom prst="roundRect">
              <a:avLst>
                <a:gd name="adj" fmla="val 16667"/>
              </a:avLst>
            </a:prstGeom>
            <a:noFill/>
            <a:ln w="28575" algn="in">
              <a:solidFill>
                <a:srgbClr val="000066"/>
              </a:solidFill>
              <a:round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</a:extLst>
          </p:spPr>
          <p:txBody>
            <a:bodyPr lIns="36576" tIns="36576" rIns="36576" bIns="36576"/>
            <a:lstStyle/>
            <a:p>
              <a:pPr algn="ctr">
                <a:defRPr/>
              </a:pPr>
              <a:endParaRPr lang="es-MX" sz="2000">
                <a:latin typeface="Franklin Gothic Book" pitchFamily="34" charset="0"/>
              </a:endParaRPr>
            </a:p>
            <a:p>
              <a:pPr algn="ctr">
                <a:defRPr/>
              </a:pPr>
              <a:r>
                <a:rPr lang="es-MX" sz="2000">
                  <a:latin typeface="Arial" pitchFamily="34" charset="0"/>
                  <a:cs typeface="Arial" pitchFamily="34" charset="0"/>
                </a:rPr>
                <a:t>Si necesitas más información o una asesoría, acércate a la Residencia de la </a:t>
              </a:r>
              <a:r>
                <a:rPr lang="es-MX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Procuraduría Agraria</a:t>
              </a:r>
              <a:r>
                <a:rPr lang="es-MX" sz="2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000">
                  <a:latin typeface="Arial" pitchFamily="34" charset="0"/>
                  <a:cs typeface="Arial" pitchFamily="34" charset="0"/>
                </a:rPr>
                <a:t>más cercana a tu domicilio, llama sin costo al  </a:t>
              </a:r>
            </a:p>
            <a:p>
              <a:pPr algn="ctr">
                <a:defRPr/>
              </a:pPr>
              <a:r>
                <a:rPr lang="es-MX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01800 228 2263</a:t>
              </a:r>
              <a:r>
                <a:rPr lang="es-MX" sz="2000" b="1">
                  <a:latin typeface="Arial" pitchFamily="34" charset="0"/>
                  <a:cs typeface="Arial" pitchFamily="34" charset="0"/>
                </a:rPr>
                <a:t>  </a:t>
              </a:r>
            </a:p>
            <a:p>
              <a:pPr algn="ctr">
                <a:defRPr/>
              </a:pPr>
              <a:r>
                <a:rPr lang="es-MX" sz="2000">
                  <a:latin typeface="Arial" pitchFamily="34" charset="0"/>
                  <a:cs typeface="Arial" pitchFamily="34" charset="0"/>
                </a:rPr>
                <a:t>ó consulta la página </a:t>
              </a:r>
              <a:r>
                <a:rPr lang="es-MX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www.pa.gob.mx </a:t>
              </a:r>
            </a:p>
            <a:p>
              <a:pPr algn="ctr">
                <a:defRPr/>
              </a:pPr>
              <a:endPara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s-MX" sz="2000" b="1"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MX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TODOS NUESTROS SERVICIOS SON GRATUITOS</a:t>
              </a:r>
            </a:p>
            <a:p>
              <a:pPr algn="ctr">
                <a:defRPr/>
              </a:pPr>
              <a:endPara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684213" y="2673350"/>
            <a:ext cx="50038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buClr>
                <a:srgbClr val="CC3300"/>
              </a:buClr>
              <a:buSzPct val="130000"/>
              <a:buFont typeface="Wingdings" pitchFamily="2" charset="2"/>
              <a:buNone/>
            </a:pPr>
            <a:r>
              <a:rPr lang="es-MX" sz="2000" b="1"/>
              <a:t>Es el documento jurídico formal aprobado por la Asamblea del núcleo e inscrito en el Registro Agrario Nacional, que tiene por objeto regular la organización social y económico-productiva del núcleo agrario</a:t>
            </a:r>
          </a:p>
        </p:txBody>
      </p:sp>
      <p:pic>
        <p:nvPicPr>
          <p:cNvPr id="181252" name="Picture 4" descr="Rul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781300"/>
            <a:ext cx="317658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WordArt 6"/>
          <p:cNvSpPr>
            <a:spLocks noChangeArrowheads="1" noChangeShapeType="1" noTextEdit="1"/>
          </p:cNvSpPr>
          <p:nvPr/>
        </p:nvSpPr>
        <p:spPr bwMode="auto">
          <a:xfrm>
            <a:off x="593725" y="1196975"/>
            <a:ext cx="71643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¿QUÉ ES EL REGLAMENTO INTERNO</a:t>
            </a:r>
          </a:p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ó ESTATUTO COMUNAL?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49263" y="1557338"/>
            <a:ext cx="74533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2000" b="1" smtClean="0"/>
              <a:t>   </a:t>
            </a:r>
            <a:r>
              <a:rPr lang="es-MX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 un derecho</a:t>
            </a:r>
            <a:r>
              <a:rPr lang="es-MX" sz="2000" b="1" smtClean="0"/>
              <a:t> de los núcleos agrarios establecer y acordar su propia reglamentación interna, sin más limitaciones que las que dispone la Ley y cumpliendo los requisitos para su inscripción en el Registro Agrario Nacional.</a:t>
            </a:r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endParaRPr lang="es-MX" sz="2000" b="1" smtClean="0"/>
          </a:p>
          <a:p>
            <a:pPr algn="just" eaLnBrk="1" hangingPunct="1">
              <a:lnSpc>
                <a:spcPct val="12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2000" b="1" smtClean="0"/>
              <a:t>   Sus disposiciones son de </a:t>
            </a:r>
            <a:r>
              <a:rPr lang="es-MX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observancia obligatoria</a:t>
            </a:r>
            <a:r>
              <a:rPr lang="es-MX" sz="2000" b="1" smtClean="0"/>
              <a:t> y la violación de sus principios se sanciona de acuerdo con el propio Reglamento y demás ordenamientos legales aplicables.</a:t>
            </a:r>
          </a:p>
        </p:txBody>
      </p:sp>
      <p:sp>
        <p:nvSpPr>
          <p:cNvPr id="29699" name="WordArt 18"/>
          <p:cNvSpPr>
            <a:spLocks noChangeArrowheads="1" noChangeShapeType="1" noTextEdit="1"/>
          </p:cNvSpPr>
          <p:nvPr/>
        </p:nvSpPr>
        <p:spPr bwMode="auto">
          <a:xfrm>
            <a:off x="250825" y="296863"/>
            <a:ext cx="48958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DERECHOS Y OBLIGACIONES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9"/>
          <p:cNvGrpSpPr>
            <a:grpSpLocks/>
          </p:cNvGrpSpPr>
          <p:nvPr/>
        </p:nvGrpSpPr>
        <p:grpSpPr bwMode="auto">
          <a:xfrm>
            <a:off x="1727200" y="1125538"/>
            <a:ext cx="4932363" cy="3127375"/>
            <a:chOff x="135" y="753"/>
            <a:chExt cx="3107" cy="1970"/>
          </a:xfrm>
        </p:grpSpPr>
        <p:pic>
          <p:nvPicPr>
            <p:cNvPr id="30728" name="Picture 6" descr="1 022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8" t="31898" r="49083" b="55388"/>
            <a:stretch>
              <a:fillRect/>
            </a:stretch>
          </p:blipFill>
          <p:spPr bwMode="auto">
            <a:xfrm rot="60000">
              <a:off x="135" y="753"/>
              <a:ext cx="3107" cy="1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7" descr="1 0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12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92" t="14824" r="9900" b="71956"/>
            <a:stretch>
              <a:fillRect/>
            </a:stretch>
          </p:blipFill>
          <p:spPr bwMode="auto">
            <a:xfrm rot="21540000" flipH="1">
              <a:off x="399" y="1045"/>
              <a:ext cx="1422" cy="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8" descr="1 0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12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2" t="14824" r="26567" b="71956"/>
            <a:stretch>
              <a:fillRect/>
            </a:stretch>
          </p:blipFill>
          <p:spPr bwMode="auto">
            <a:xfrm rot="60000">
              <a:off x="1633" y="1211"/>
              <a:ext cx="1339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287338" y="3968750"/>
            <a:ext cx="2952750" cy="1836738"/>
          </a:xfrm>
          <a:prstGeom prst="wedgeRoundRectCallout">
            <a:avLst>
              <a:gd name="adj1" fmla="val -2366"/>
              <a:gd name="adj2" fmla="val -1453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58775" y="4041775"/>
            <a:ext cx="2844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b="1" smtClean="0"/>
              <a:t>Es el órgano supremo del núcleo agrario, y el único que puede </a:t>
            </a:r>
            <a:r>
              <a:rPr lang="es-MX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aprobar</a:t>
            </a:r>
            <a:r>
              <a:rPr lang="es-MX" b="1" smtClean="0"/>
              <a:t> ó </a:t>
            </a:r>
            <a:r>
              <a:rPr lang="es-MX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modificar</a:t>
            </a:r>
            <a:r>
              <a:rPr lang="es-MX" b="1" smtClean="0"/>
              <a:t> el Reglamento Interno ó Estatuto Comunal. </a:t>
            </a:r>
          </a:p>
        </p:txBody>
      </p:sp>
      <p:sp>
        <p:nvSpPr>
          <p:cNvPr id="163855" name="AutoShape 15"/>
          <p:cNvSpPr>
            <a:spLocks noChangeArrowheads="1"/>
          </p:cNvSpPr>
          <p:nvPr/>
        </p:nvSpPr>
        <p:spPr bwMode="auto">
          <a:xfrm>
            <a:off x="3671888" y="4257675"/>
            <a:ext cx="4537075" cy="1655763"/>
          </a:xfrm>
          <a:prstGeom prst="wedgeRoundRectCallout">
            <a:avLst>
              <a:gd name="adj1" fmla="val 4338"/>
              <a:gd name="adj2" fmla="val -106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3743325" y="4376738"/>
            <a:ext cx="44640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b="1"/>
              <a:t>Por otro lado, en el Reglamento Interno ó Estatuto Comunal se pueden establecer otras atribuciones para la Asamblea, además de las establecidas en la Ley de la materia. </a:t>
            </a:r>
          </a:p>
        </p:txBody>
      </p:sp>
      <p:sp>
        <p:nvSpPr>
          <p:cNvPr id="30727" name="WordArt 17"/>
          <p:cNvSpPr>
            <a:spLocks noChangeArrowheads="1" noChangeShapeType="1" noTextEdit="1"/>
          </p:cNvSpPr>
          <p:nvPr/>
        </p:nvSpPr>
        <p:spPr bwMode="auto">
          <a:xfrm>
            <a:off x="503238" y="296863"/>
            <a:ext cx="270033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LA ASAMBLEA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nimBg="1"/>
      <p:bldP spid="163843" grpId="0"/>
      <p:bldP spid="163855" grpId="0" animBg="1"/>
      <p:bldP spid="163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WordArt 2"/>
          <p:cNvSpPr>
            <a:spLocks noChangeArrowheads="1" noChangeShapeType="1" noTextEdit="1"/>
          </p:cNvSpPr>
          <p:nvPr/>
        </p:nvSpPr>
        <p:spPr bwMode="auto">
          <a:xfrm>
            <a:off x="592138" y="1196975"/>
            <a:ext cx="72374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ENTONCES... </a:t>
            </a:r>
          </a:p>
          <a:p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¿PUEDE INCLUÍR CUALQUIER REGLA QUE ACORDEMOS?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01675" y="4257675"/>
            <a:ext cx="701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31800" y="2600325"/>
            <a:ext cx="55086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016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¡¡¡ SI !!!</a:t>
            </a:r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0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lnSpc>
                <a:spcPct val="6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000" b="1" i="1" smtClean="0"/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000" b="1" smtClean="0"/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r>
              <a:rPr lang="es-MX" sz="2000" b="1" i="1" smtClean="0"/>
              <a:t>Para su elaboración, deberán de tomarse en cuenta las tradiciones, usos y costumbres del núcleo agrario, siempre en el marco de la </a:t>
            </a:r>
            <a:r>
              <a:rPr lang="es-MX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Ley Agraria</a:t>
            </a:r>
            <a:r>
              <a:rPr lang="es-MX" sz="2000" b="1" i="1" smtClean="0"/>
              <a:t> ó cualquier otra Ley competente. Es recomendable que se revise al menos cada 3 años.</a:t>
            </a:r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2303463" y="2530475"/>
            <a:ext cx="1908175" cy="719138"/>
          </a:xfrm>
          <a:prstGeom prst="wedgeRoundRectCallout">
            <a:avLst>
              <a:gd name="adj1" fmla="val 195676"/>
              <a:gd name="adj2" fmla="val 25718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/>
            <a:endParaRPr lang="es-ES"/>
          </a:p>
        </p:txBody>
      </p:sp>
      <p:pic>
        <p:nvPicPr>
          <p:cNvPr id="31750" name="Picture 7" descr="VA COL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536825" cy="3887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Group 8"/>
          <p:cNvGrpSpPr>
            <a:grpSpLocks noChangeAspect="1"/>
          </p:cNvGrpSpPr>
          <p:nvPr/>
        </p:nvGrpSpPr>
        <p:grpSpPr bwMode="auto">
          <a:xfrm>
            <a:off x="7524750" y="3752850"/>
            <a:ext cx="280988" cy="354013"/>
            <a:chOff x="3274" y="2183"/>
            <a:chExt cx="252" cy="317"/>
          </a:xfrm>
        </p:grpSpPr>
        <p:pic>
          <p:nvPicPr>
            <p:cNvPr id="31752" name="Picture 9" descr="LOGOP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2256">
              <a:off x="3311" y="2183"/>
              <a:ext cx="21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1753" name="WordArt 10"/>
            <p:cNvSpPr>
              <a:spLocks noChangeAspect="1" noChangeArrowheads="1" noChangeShapeType="1" noTextEdit="1"/>
            </p:cNvSpPr>
            <p:nvPr/>
          </p:nvSpPr>
          <p:spPr bwMode="auto">
            <a:xfrm rot="-906671">
              <a:off x="3274" y="2290"/>
              <a:ext cx="218" cy="210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es-MX" sz="3600" b="1" i="1" kern="10"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solidFill>
                    <a:srgbClr val="008000"/>
                  </a:solidFill>
                  <a:latin typeface="Lucida Handwriting"/>
                </a:rPr>
                <a:t>JUAN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/>
      <p:bldP spid="157700" grpId="0" build="p" advAuto="500"/>
      <p:bldP spid="1577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95288" y="1338263"/>
            <a:ext cx="5005387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016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2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Debe contener:</a:t>
            </a:r>
            <a:endParaRPr lang="es-MX" sz="22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200" smtClean="0">
              <a:latin typeface="Arial Black" pitchFamily="34" charset="0"/>
            </a:endParaRPr>
          </a:p>
          <a:p>
            <a:pPr algn="just" eaLnBrk="1" hangingPunct="1">
              <a:lnSpc>
                <a:spcPct val="13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Las bases generales para la organización económica y social del ejido;</a:t>
            </a:r>
          </a:p>
          <a:p>
            <a:pPr algn="just" eaLnBrk="1" hangingPunct="1">
              <a:lnSpc>
                <a:spcPct val="13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Los requisitos para admitir ó separar ejidatarios;</a:t>
            </a:r>
          </a:p>
          <a:p>
            <a:pPr algn="just" eaLnBrk="1" hangingPunct="1">
              <a:lnSpc>
                <a:spcPct val="13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Las reglas para el aprovechamiento de las tierras de uso común; y</a:t>
            </a:r>
          </a:p>
          <a:p>
            <a:pPr algn="just" eaLnBrk="1" hangingPunct="1">
              <a:lnSpc>
                <a:spcPct val="14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Las demás que el ejido considere convenientes para su desarrollo interno (por ejemplo, sanciones).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84425"/>
            <a:ext cx="3024188" cy="2973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WordArt 8"/>
          <p:cNvSpPr>
            <a:spLocks noChangeArrowheads="1" noChangeShapeType="1" noTextEdit="1"/>
          </p:cNvSpPr>
          <p:nvPr/>
        </p:nvSpPr>
        <p:spPr bwMode="auto">
          <a:xfrm>
            <a:off x="395288" y="296863"/>
            <a:ext cx="47164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REGLAMENTO INTERNO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95288" y="1338263"/>
            <a:ext cx="50053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016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2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Debe contener:</a:t>
            </a:r>
            <a:endParaRPr lang="es-MX" sz="22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6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200" smtClean="0">
              <a:latin typeface="Arial Black" pitchFamily="34" charset="0"/>
            </a:endParaRPr>
          </a:p>
          <a:p>
            <a:pPr algn="just" eaLnBrk="1" hangingPunct="1">
              <a:lnSpc>
                <a:spcPct val="6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z="2200" b="1" smtClean="0"/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   Las bases generales para la organización de la comunidad:</a:t>
            </a: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   Las reglas para la explotación y aprovechamiento de los recursos de la comunidad;</a:t>
            </a: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b="1" smtClean="0"/>
              <a:t>  Así como los derechos, obligaciones y posibles sanciones de sus integrantes.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84425"/>
            <a:ext cx="3024188" cy="2973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95288" y="296863"/>
            <a:ext cx="47164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ESTATUTO COMUNAL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58775" y="1341438"/>
            <a:ext cx="4141788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2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Además…</a:t>
            </a:r>
            <a:endParaRPr lang="es-MX" sz="22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0000"/>
              </a:lnSpc>
              <a:buClr>
                <a:srgbClr val="CC3300"/>
              </a:buClr>
              <a:buSzPct val="130000"/>
              <a:buFont typeface="Wingdings" pitchFamily="2" charset="2"/>
              <a:buNone/>
              <a:defRPr/>
            </a:pPr>
            <a:endParaRPr lang="es-MX" b="1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just" eaLnBrk="1" hangingPunct="1">
              <a:lnSpc>
                <a:spcPct val="110000"/>
              </a:lnSpc>
              <a:buClr>
                <a:srgbClr val="CC3300"/>
              </a:buClr>
              <a:buSzPct val="130000"/>
              <a:buFont typeface="Wingdings" pitchFamily="2" charset="2"/>
              <a:buChar char="ü"/>
              <a:defRPr/>
            </a:pPr>
            <a:r>
              <a:rPr lang="es-MX" sz="2000" b="1" smtClean="0"/>
              <a:t> Es un medio para establecer alternativas de desarrollo económico y social a través de la implementación de reglas               (en el marco de la Ley Agraria)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95288" y="296863"/>
            <a:ext cx="47164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24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REGLAMENTO INTERNO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160463"/>
            <a:ext cx="2987675" cy="2481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395288" y="4041775"/>
            <a:ext cx="76327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MX" sz="2000" b="1"/>
              <a:t>Dentro del Reglamento Interno se deben establecer las </a:t>
            </a:r>
            <a:r>
              <a:rPr lang="es-MX" sz="2000" b="1">
                <a:solidFill>
                  <a:srgbClr val="CC0000"/>
                </a:solidFill>
              </a:rPr>
              <a:t>obligaciones</a:t>
            </a:r>
            <a:r>
              <a:rPr lang="es-MX" sz="2000" b="1"/>
              <a:t> y en su caso </a:t>
            </a:r>
            <a:r>
              <a:rPr lang="es-MX" sz="2000" b="1">
                <a:solidFill>
                  <a:srgbClr val="CC0000"/>
                </a:solidFill>
              </a:rPr>
              <a:t>sanciones</a:t>
            </a:r>
            <a:r>
              <a:rPr lang="es-MX" sz="2000" b="1"/>
              <a:t> para los Órganos de Representación y Vigilancia, para que cumplan cabalmente con la </a:t>
            </a:r>
            <a:r>
              <a:rPr lang="es-MX" sz="2000" b="1">
                <a:solidFill>
                  <a:srgbClr val="CC0000"/>
                </a:solidFill>
              </a:rPr>
              <a:t>rendición de cuentas</a:t>
            </a:r>
            <a:r>
              <a:rPr lang="es-MX" sz="2000" b="1"/>
              <a:t> a la Asamblea.</a:t>
            </a:r>
            <a:endParaRPr lang="es-ES" sz="2000" b="1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DATA" val="&lt;object type=&quot;10002&quot; unique_id=&quot;901&quot;&gt;&lt;property id=&quot;10007&quot; value=&quot;Siguiente&quot;/&gt;&lt;property id=&quot;10008&quot; value=&quot;Atrás&quot;/&gt;&lt;property id=&quot;10009&quot; value=&quot;Enviar&quot;/&gt;&lt;property id=&quot;10012&quot; value=&quot;0&quot;/&gt;&lt;property id=&quot;10022&quot; value=&quot;Intentar de nuevo&quot;/&gt;&lt;property id=&quot;10068&quot; value=&quot;Correcto: haga clic en cualquier lugar para continuar&quot;/&gt;&lt;property id=&quot;10069&quot; value=&quot;Incorrecto: haga clic en cualquier lugar para continuar&quot;/&gt;&lt;property id=&quot;10124&quot; value=&quot;Haga clic para continuar&quot;/&gt;&lt;property id=&quot;10125&quot; value=&quot;Haga clic para enviar la respuesta&quot;/&gt;&lt;property id=&quot;10126&quot; value=&quot;Haga clic para volver&quot;/&gt;&lt;property id=&quot;10127&quot; value=&quot;Borrar&quot;/&gt;&lt;property id=&quot;10128&quot; value=&quot;Haga clic para borr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Debe contestar la pregunta antes de continuar&quot;/&gt;&lt;property id=&quot;10185&quot; value=&quot;1&quot;/&gt;&lt;property id=&quot;10188&quot; value=&quot;Ha pasado el tiempo asignado para contestar esta pregunta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ción por defecto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44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Prueba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Prueba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Aprobado&quot;/&gt;&lt;property id=&quot;10166&quot; value=&quot;Suspenso&quot;/&gt;&lt;property id=&quot;10167&quot; value=&quot;FFFFFFFF&quot;/&gt;&lt;property id=&quot;10169&quot; value=&quot;Pregunta %d de %d&quot;/&gt;&lt;property id=&quot;10170&quot; value=&quot;Enviar correo electrónico&quot;/&gt;&lt;property id=&quot;10171&quot; value=&quot;Ha contestado correctamente.&quot;/&gt;&lt;property id=&quot;10172&quot; value=&quot;No ha contestado a toda la pregunta&quot;/&gt;&lt;property id=&quot;10173&quot; value=&quot;Su respuesta:&quot;/&gt;&lt;property id=&quot;10174&quot; value=&quot;La respuesta correcta e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Título de diapositiva de instrucciones&quot;/&gt;&lt;property id=&quot;10226&quot; value=&quot;Escriba aquí las instrucciones para hacer la prueba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ZABgAAD/2wBDAAgGBgcGBQgHBwcJCQgKDBQNDAsLDBkSEw8UHRofHh0aHBwgJC4nICIsIxwcKDcpLDAxNDQ0Hyc5PTgyPC4zNDL/2wBDAQkJCQwLDBgNDRgyIRwhMjIyMjIyMjIyMjIyMjIyMjIyMjIyMjIyMjIyMjIyMjIyMjIyMjIyMjIyMjIyMjIyMjL/wAARCALQ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nwuGHhLRg7BnFjBkgYBPlr2rWrI8KBR4O0QIhRf7PgwhGCo8teMVr0AFFFFABRRRQAUUUUAFFFFABRRRQAUUUUAFFFFABRVR9TtI5GjaUblOCMU+C9t7lisUgZhzildCuixRSMyr95gPqab5sf8AfX86Yx9FM82P++v50ebH/fX86AH0UzzY/wDnov508HIyKACiiigAooooAKKKKACiiigAooooAKKKKACiiigAooooAKKKKACiiigAooooAKKKKACiiigAooooAKKKKACiiigAooqrLqNrBKYpJQHHUYovYG7Fqiq0OoWtxIEjlBY9B61YLKoyxA+povcLi0UzzY/76/nR5sf99fzoC4+imebH/fX86PNj/vr+dAXH0UgIIyDke1LQAUUUUAFFFFABRRRQAUUUUAFFFFABRRRQAUUUUAFFFFABRRRQAUUUUAFFFFABRRRQAUUUUAFFFFABRRRQAUUUUAFFVp9QtreQxyybWAzjFJDqFrPJ5ccoLelK6FdFqikLBRkkAe9N82P++v50xj6KZ5sf99fzo82P++v50APopnmx/wB9fzpwIIyCCPagBaKKKACiiigAooooAKKKKACiiigAooooAKKKKACiiigAooooAKKKKACiiigAooooAKKKKACiiigArP13/kXtT/69Jf8A0A1oVn67/wAi9qf/AF6S/wDoBoAh8Lhh4S0YOwZxYwZIGAT5a9q1qyPCgUeDtECIUX+z4MIRgqPLXjFa9ABRRRQAUUUUAFFFFABRRRQAUUUUAFFFFABRRRQByd9xfTdvnqbSP+QnH9G/lU19c2rXkgktGZ1OCQ+M1Jpb2bXg8uB45ACVy+RWCS5tzBL3jMuJpLmZ3kYsSePQfSosA8d6U5y31NX9N09b0uzuQqHGF71KTbErtmfgd+v8qMAdev8AKug/sO2/vyfnVPUtOis4EkjZiS+OT7U3BpXG4NK5lkDGP0rrLMgWEJJ4CCuUPTrXVWv/ACD4v+uY/lVUiqfUZDqdtOyKpYeZ9wspAb6GhNTtpJAgZhuYorFSASO2apabayXFrZySyL5UXzIoHOfc1XXeiI0zhrJbls46qcnBJ9M1samvNfxRS+UFeRx95Y13bfrT47yCWF5VfCJndkYK49RVSwljhnu4pXCymUvk8blIGCD3qncqbgahPbhniJQEL/EQfmI/CgDTi1COZ0VYpgr/AHXMZwalhuY5xJsyfLYo3HcU2K8tnijZJkw+FUZ7+lVbGeKOG4SSRUkWVy4Jx1JwaAJm1OBYIpsORKxVQFySRU1tdR3SFoycqcMrDBU+4rFjLNpmn+W4VjcHaxGccmrljILdLzzcm6QmSTP8QxwR7YoAsHUohdGBkkBDBdxX5cnpzTpr4Q3IgEMsjld3yAdPzrL+z3T6PNIWhzKDMWIO7PUfyqdLuMalDNI4RHtc5bjvQBc/tGD7K9xltqHay4wwPpipLi6S2iSSRWwzBQAOQTWRcq08d5cxqxgZ0wNv3gvUip9Uu4JbeDypVYmZCMHnGaALUmpxxyyoYZSsRAdwvAp13cbRbqjlfOcAMBn3rMninkfUhDIcB1LRgcuuORn6VankjkTTWhGYzKAPbg0AWLvUUs5RG8MrkgsCgB4HXvVpHWRFdTlWGQazIEubi6urmN4xlzEu9c4Uf41NpBYWPlMctE7Jn1waAL9FFFABRRRQAUUUUAFFFFABRRRQAUUUUAFFFFABRRRQAVzGrcajJ74rp6w9TuLb7WY5bUuygfMHxmoqbEVNihYH/iYQc/xjn1pdQmkmvpldsqrlVHYAVZsZLFryIC2eNy3ynfkZqnd5N9cf75/nWT0iZbIgwO/X+VGAOvX+VXdOshfSsrOVVADx1Naf9h239+T86FBtDUW1c5/AHX8BRgYP+c1r6hpcNraNLGzkgjgn3rJPQ/5/Kk01uTJNHTaTxpsX0pV1O2aQLlwCxQOVO3Ppmk0r/kGxfSqVpayXkMkbuFt1uGbaB8xw2etdC2OhbF5tTtklZHLLtbYWKnAPpmnz3sVuwQ7nkIyEjG449aybgORe5bNqJwZlUfNjA5B/KrdpNFHqNwXcfvVVonPRlx0BpjLsN3DOG2sVKfeVhgr9ahXU4XYbEmdCcCRUJWqdzi7urv7MN+LYxsV6Mx6DNXLS9tTZRssiIoAXaeCD6YoAsR3CSTywrndFjdxxyM1AdSgWB5jv2pJ5Z45zUVnIkV5epM6q5k3DJxlcDBrPLiTS7lo3HN3w34igDat7uO5LqgZXQ/MrrgioptSit7gxSJIMYJYLkAep9KgsmMWo3Mdy+bhgCrdAyD0qG3iubq3uZwYStyTw+chegFAF+4vVt5o4vLkkeTJUIBSJqELRTOdyGEZkRhgrWdFcq0mmTSvtGx1Zm45xinXGbyW8ntgWjEHl5xw5znj14oA0pLtI7MXTK3l7Q2AOcGo5NRSOZolhlkKoHJQA4B/GqV7eW0uhFY5ASUUBB1GCOMU2WK4mvZ1tpjG5tk42g7uvftQBoXN0BZLLE5AkIVWC5xk0t1eCz8sNHLJv4BQA81QmkibRYRCCgSRFKHqpDDIqTE1zqs0kTIBAojXeueTySKANGCdLmBJozlWGRmpKz9L3obqGQgmOU4wMDnnj860KACiiigAooooAKKKKACiiigAooooAKKKKACiiigAooooA5rWeNRfn+AVBZn/T7fnneOa0dVntxdmOa1LsqjDhsE57VBZy2LXkeLWSNtw2tvzzWDS5tzBr3iHU7iSW9lR2O1TgDsKp4A69f5VYvf8Aj/n/AN81Jp9mLycozFVUZOOtS7tid2yngDGfwowAPUdfrXQf2Hbf35Pzqvf6VDbWckqM5ZfU0/ZyG4SRjkD2/Gum0f8A5BkXPr/OuaP4V0uj/wDIMi5z1/nVU9x09x39qW28glwobZvKnbn0zQdTtlmeNiy7G2sxU7QfrVC0tZbqOeLzQtv9oYsAPmODnH0qG5E7PqGxswCRfNTGWK4GcVsbGzPexQOqHc8jDIRBkkUsF5DcFlUlXT7yOMEVRt5YI9UkdmAWWJPJc9CB1ANJcj7VfTfZjuK27IzA8ZPQZoAsjUoWb5I5nTON6xkj/wCvVhLmOS4kgU5eMAsMdM1Vsbu3WwiBkVDGgVlY4KkcYxTLWSOLUr1ZHVXdlZc8ZXFAFh9QhSKeQ7sQttbA5zx0/OnwXcVwzKu4Ov3lYYIrHlcSafqRjcHNwuG7dVq3Zb4tTmW6cNO6jy2AwGQdh70AWLnUYrSby5Ek+7uLKuQB6mn3F6tu0KiN5WlztCAHpVCBJ7v7VcL5RSVmQbwchRxUKXC7NJkkbaFLqWPsMf0oA1Y72ORJCVdHiGXRhggUPexpYfbCr+XtDYxziqE2by5uJbbLItsY9w6Mx7Cm3V7bNoLRrIN/lBdnfI7YoAvSaiiT+UsMsjBA52AcCkurxP7O+0RSkK2Arhc4z7VSKTTX8i203lSG1Ug4zn/CmzPD/YCrGpQI6qynkhs80AaVzeCzWIMkkpc7RsAyTU0EyXEKypnafXqKz3We41hzGyqLdAo3DIJbnNO0vfFLd20hDFJN2QMD5hmgDSooooAKKKKACiiigAooooAKKKKACiiigArP13/kXtT/AOvSX/0A1oVn67/yL2p/9ekv/oBoAh8Lhh4S0YOwZxYwZIGAT5a9q1qyPCgUeDtECIUX+z4MIRgqPLXjFa9ABRRRQAUUUUAFFFFABRRRQAUUUUAFFFFABRRRQByuoxvFfy7hjJ3D6VLpA/4mcZ9m/lT7vUbuO8lRZBtDYXKiptM1Cea8WKQqysDztAxisFbmMFbmMg4y/wBa29BH7qb/AHv6ViHgsR6mtGyuHtdOuJY1BYOAM0oaSCGjudFWXrv/AB5x/wC//Q1QGtXnH+r/ACqvc3094FExG0HhQO9XKaasVKaasVz06/jXWWX/AB5Q/wC4K5M9O3BrrLPixhJ/uClS3Cn1GteWkEogaRUY9FxinTNbW8B80RpGTyCOCfp3rL/e3sV3MbYypLlUbeBhR0wPrzToJvPutPlmIKmBsE9N/GfxrY1Lyz2V0jEhGEQyd6fdH4in291ay4jgdeBkKBjj2qC5uVZrq22/dty5YH1zxVGwLtc2TXIRMQ/umX+L2J+nagDSmksbN1aVYo2PIbZzT5fshi+0yrEyYB3lQeKpytLPqrbYBLHbgAAsB8xHX8qqFyNFvoCgVoZCNuc4BOQM/jQBrwTWtwCISh2nO3GCPfFOWWCVXkUqwXKsQPTqKzrUSHVw91sjkEOIgnRh3/EUxbh7ewuzFzI9wyJ9TigDSt7u1ugUgkV9vUCpTFG2N0aHHTIrIYSWdxYsYPLQN5TNvB3bvX8a2qACo1giUkrEgJ6kKOakooATABJwMmjavHyjjnpS0UAIAB0AH0pQAOgoooAKKKKACiiigAooooAKKKKACiiigAooooAKKKKACiiigArm9YjdNQZiDtYAg10lYOo39zDfOkbgIAMAqDioqWtqRUtbUpWPOoQH/bFNu/8Aj+uP98/zq7ZalcteRJIysrtgjaBiqV2P9OuPXzD/ADrJ25dDJ2toaGg/66f/AHRW7XOaZK0EN3MgyyoCAe9A1q8IH+r/ACq4ySWpcZJI1NZ/5Br8Z5H865vsc1auNRubpNkrAJnkKOtVOxB7fpUTldkTd2dPpX/INi+lSS3dpZuEkdYy3IGMZqPSv+QdF9Kq5lu724kFuJY0BhTLgY/vVutjdbGk7QRRPIxRYzyzcYP+NQwy2V3iJFRgoyFaPAA9sisuCUtDpwmJ8uORo3z0DDhc1rtcot5Fbhcl0LBh2xTGNt7uzYiKB0Gc4UDGfXFLcNZ2xE06xqSeHKc5+tYtozsNPE6okAkYo69SecA+ma0Lx3n1KGCOPzFiHmuu4DJ7UAWy1rcQCdhHJGBkMwBwKZBcWVwTHEYyeu3bjPv71QWRlj1OCSMR4XzAuc4BHr9RTLXzPtWnm5MaIIv3JT+I4HB/CgDYV4ZZmClWki4PHK5qOC9tJZDBDKhcfwAYqkLgWsmqTfKSpXA9Tjj9arus9na280luFZJQ8sgkHOeD/OgDbMUZABjUgdiKcAFAAAAHQClByM0UARiCEMWESBj1O0Zp4VQcgDOMZxS0UAJsU/wjrnpQABnAHPWlooAMAdutFFFABRRRQAUUUUAFFFFABRRRQAUUUUAFFFFABRRRQAUUUUAc7rSOt8X2naygA/SqtnzfQf74rQ1S+uYL1kicBQoOCAaitNSuWu4kkZWVmAI2isGlzGDtzFS9/wCP+fv8561e0L/j5l/3f61Rveb+fv8AOas6VIYvtMq/eWPIzSXxAviOjqjq/wDyDJfw/nWUNavMc+X+VQ3Oo3N1EY5GUJ3CitHUVi3NWKuPYGul0j/kGRc56/zrmsdsZrpdI/5BkXTv0+tRT3Jp7ks11a2ZCyOse7np1qQtDHE0xKKhG5m6A/Ws9mkur6ZxbiaKIeWuXA5x83H5VUidvs1nHcLiKG4McgY5wRnbn25FbmxqxzWVyBCqowAyqNHgfhkUtvd2bMIoHQZJwoGMnvSyXKpeQW4QHzQxDA9MCsW1Dlbbzdi24uGPmL97dngH0zQBtXH2OA+dOkYJ/jKZP50oe1uofPxHLGM/MVzjHWql+7zX0NqkfmKo82RM4z6frUcTSLLqMUkflBo/MVAQeoIJ/SgC5Bc2U58qIocjcF24B9x61MJIZJygKtLH1Hdc1i2bPu0z7TsWMITEyd2x0J+lXGm+zXWpTY+4iH9DQBZgvLSSUwQyJv5+UDH1qcxRkAGNSB0BFYcsc9rYxzPbgOkomeXeMkk88VvgggEdDQAgAUYAAHoKb5MW8v5abj1baM0+igBAqg5CgHGM4o2r/dHXPSlooAMAdutGBmiigAooooAKKKKACiiigAooooAKKKKACiiigArP13/kXtT/AOvSX/0A1oVn67/yL2p/9ekv/oBoAh8Lhh4S0YOwZxYwZIGAT5a9q1qyPCgUeDtECIUX+z4MIRgqPLXjFa9ABRRRQAUUUUAFFFFABRRRQAUUUUAFFFFABRRRQBgX+m3L3kkkUe9HOcg07TbC6gvkkki2oAecj0rdoqORXuRyK9zmDpd7knyDyf7w/wAasx2F0unTxGI72kBAyOlb1FHs0Cgjl/7Lvf8Angff5hR/Zd6esB/76FdRRS9mhezRzkOj3UjgSKI1zySc8V0KIqRhFHygYAp1FVGKjsVGKjsMjijijEaKFQdhTDaW7W4gMS+UOi46VNRVFECWlvGrhIgA42t7inG2hMcaGNdsZBQY+6R0xUtFADEijR3dVAZzliO9NNtCwcGNSJDlx61LRQAxoY3aNmQFo/uk9qZ9kg27fKXG/wAzH+161NRQAySKOYKJEDbSGGexFPoooAKKKKACiiigAooooAKKKKACiiigAooooAKKKKACiiigAooooAKKKKACiiigArE1PTriW786FAwYAHnpW3RSkrqwmrqxztppt3HeQyNCVVXBPzDikudNu3u5nWHKs5I+YetdHRU+zVrE8itYwbWwuY7a7V4iGdAFG4cmqv8AZd6esB/76FdRRR7NB7NHL/2Xen/lgf8AvoU+PSLuRtrRhF9SeldLRS9mhezRHBCtvAkS8hRjPrSxwxwhhGoUMxY47k0+itDQiFtAI3j8pdjklhjqabDZ28DBo4gGAwD1IFT0UAQ/ZYPs/keUvlf3e1OWGNZmmCASMApb1AqSigCM28TM7GMEyDDH1FI1vC6IjRgqhBUHtjpUtFAELWlu3mbolPmEF8/xEdKfLDHNEY5EDIeoNPooAOlFFFABRRRQAUUUUAFFFFABRRRQAUUUUAFFFFABRRRQAUUUUAFFFFABRRRQAUUUUAY2q6fPNciaFN+VweeRVW2027S7idoSFVwSdwro6KhwV7kOCbuc7d6ddyXkrrDlWYkfMOalsrC6ijuQ8ZBeMheRya3aKORXuHIr3OX/ALLvcD9wf++hQdLvcEeQfb5hXUUUvZIXs0c0mk3juFMQRe5LCugtoFtrZIVOQoxn1qWiqjFRKjFLYZHEkW7YoXcdxx3NJ9ni2yL5a7ZDlwR1NSUVRRXhsra3YNFEAwGAck4H4077LB5Jh8pfLJyVxxmpqKAGCGMS+aFG/bt3e1I0ETOzlAWZdhPqPSpKKAIjbQmFYTEvlrjauOBjpQ1tC/mbo1PmYD574qWigBkkSSxGN1DIRgg04AAADoKWigAooooAKKKKACiiigAooooAKKKKACiiigAooooAKKKKACiiigArP13/AJF7U/8Ar0l/9ANaFZ+u/wDIvan/ANekv/oBoAh8Lhh4S0YOwZxYwbiBgE+WvatasjwoFHg7RAiFF/s+DCEYKjy14xWv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n67/yL2p/9ekv/oBrQrP13/kXtT/69Jf/AEA0AQ+Fww8JaMHYM4sYNxAwCfLXtWtXMeGNXs4fCejRhJECWMChdmNuI14rV/ty0/6af981PMieZdzSoqG1uo7uLzI87c45FTVRQUUUUAFFFFABRRRQAUUUUAFFFFABRRRQAUUdKQEEZByPUUALRRRQAUUUUAFFFFABRRRQAUUUUAFFFFABRRRQAUUUUAFFFFABRRVLUb5rJI2CBtzY5pN2E3bUu0Vh/wBvuOTbjHs1akl7BDbLPI+1GAI9TSUkxKSexYorN/tu0/6af980f23af9NP++aOZdw5o9zSorN/tu0/6af980f25af9NP8AvmjmXcOaPc0qKq2l/DeM6xbsr1yMVaqk7lJ3CiiigAooooAKKKKACiiigAooooAKKKKACiikBB6EGgBaKKKACiiigAooooAKKKKACiiigAooooAKKKKACiiigAooqve3BtbV5lTcVxxnHeh6AWKKw/7ffH+oX/vqtOC+imsxct+7TvuPSpUkyVJPYs0VnHW7QE/fIHfbSf23af8ATT/vmjmXcOZdzSorN/tu0/6af980f25af9NP++aOZdw5l3NKiqVtqlvdTCKPfuIJGRirtNO+w009gooopjCiiigAooooAKKKKACiiigAooooAKKKTIzjIz6UALRRRQAUUUUAFFFFABRRRQAUUUUAFFFFABRRRQAUUUUAFFFFABRRUF5Oba1eYAEqOhoAnorD/t5/+eC9PWtK3voprP7Qx8tR97PapUk9iVJPYtUVnf23aZ4Ln3C0n9uWn/TT/vmjmXcOZGlRWb/bdp/00/75o/tu0/6af980cy7hzR7mlRVGDVbe4mWJN+5vVavU009hpp7BRRRTGFFFFABRRRQAVn67/wAi9qf/AF6S/wDoBrQrP13/AJF7U/8Ar0l/9ANAHF6CX/4R7S/MKl/skW7AwCdgrRx0x0rQ0KKFfAGlFYQg/s2DAK4I/drxWcB8q1zzjZnPONmdDof/AB4Hj/loabNqNyj3bpHGYrZgGDHBI68U7Q/+PFv+uhoi09Zb26kuIzsMgKAnhsDrito/CjaHwoJr65E83lJF5UUYk+c4JB/lUj30kskENsi+ZLGJSX6Kv+NV7vTTeXlyWVgDGvltnjcKcBdpNDem3JbyvLliXGRg9RVFFhLqaG6WC6CYkBKSJwDjsRTIri8vE8+ARRxEnaHBJYevHSk2SX13FK8TxQxA438MxIx0pts9xYQLbPbPLs4R4+hHbPpQBZS5dtRe22jakYYnPc1Xm1CaN79Qi/6OgZPfI70pWa2vnufIZ0mVQypyUI/mKrtBczHUXMDL5yARqSOcDFAFm1vJ2uUgnVCZIvMVk7exFF3c3Yu/JtPLYhNzhlPHpz71HbWkllcwvFF8kqBZlz9xgOtOt7AyS3M1xvR3kIG18fKOlACXF/K1raS221TPIFO5c49alW5mhu/s9xsbepaN0GOnUEVT+w3ENsiRRlhFdF1XdyU+tWhBPd3SzTJ5KIhVV3ZJJGCaAHQXUsuk/aWAEhQsABx7VCbu5ka1RJoozLB5jMy5GePf3pEF5FYGy+y7mVNiurgKw9fagaaZWtFuI1aOOAo4z0PFADjevNok05CbwGB/unHGfpT55pILW2jtQolkwFXbkY7/AIUz7LcrpdxZBVOFKxMD94H196X7A094jTr+6jhCrhv4u9AE9jcSS+bFPt86FtrbehHY1bqhaWbWuoTsgxA6LjnJ3Cr9ABRRRQAUUUUAFFFFABRRRQAUUUUAFFFFABRRRQAUUUUAFZWuRu9tGyqSFfJx2FatZusXEtvFEYn2ktgmplsTLY545weO3pV/Ufu2Y7eSKiGpXa5Pm5xzyoqbVn817ZyAC0QJArHSzsY6WdjP54pMjjBFTWqq91DGwyrNgj1rqhbwgYESY+lEYcw4x5jj8jsR1pT0PSuv8iHGPKTH0rkCAC+B3P4UShyhKPKa+gj97P8AQVduLq4F99ngWPiLzCX784xVLQRiWf6CrVxZm41ZWkRjD5O0kNgE56GtafwmkPhEXULi4S1+zpGpmVid5zgj6Uo1Nnto2SHM8khiC54yOpz6UXdgstzaxiIiBFcfIcbeBioY7a6jihAjBktH+XHAkQ8ce+KssstcXVo0ZufLeJ2ClkBBQnp16ilNxc3M0qWvlqkR2l3BOW9hUc/naiEh+zvFGHDSNJxwDnAoQTafPPiB5oZX8xSnJBPUYoAle4uI57SBhGXk3eYR2A9Ke9y66iluFXY0ZfPfINQT/aDJb3i2xJQMHjz82Djp78Ukfnz6ok5t3jiETJlsZJyO1ADLfUbgiB5ljKTuUATIK89ffpVm+nmjMUduyedI2ArDPHc1n2+nzW0cFzHFidGYSIf4lJ6/Wrj2bXGptLKGWNIwsZVsHJ60ANa/mGm3MmE+0QEq3Bxkd8Uv2m6tXga5eOSGUhdyqVKk9O9QTWEyLfpChZJkBUlslm71K0d1etBHLB5UMbB2LMCWI7DFAFm0uHuJLndt2xylFwOeAOtURqNy9shBjWR7kw7tvAH0zU0QubF5kW3MyO5dWVgOvY1VTT7lrKGOWIZF15jKWz8tAGhZ3Msr3EUuxmhON6dDx6dqr29y0ejCcKiSOSQFGQzE/XvU1tbS2k80UaL9lf5155Vj1H0qtHp8z21nBMgCIzNKA35UAWbSe5E5t7sxmQoHUoMZ9RV6s/8As8Q6hbzQL8oDLIS3bjFaFABRRRQAUUUUAFFFFABRRRQAUUUUAFFFFABRRRQAVU1ONpdPlVFLNwcD61bqrqMrw2EkkbbWGMH8aT2E9jliGGQVP0xV58/2JF1GZTx61H/aN2esx/75FWLqeS40iF5cbvNIyBjNYK1nYwVuhmjPFJkDGCOvel9B6/rXWQ20CQoqxLjA7URjzBGNzktw7EdaU9D0rr/Ii/55p+VcvqAC384AAAboPpRKHKOULE+kf8hROn3TWze3M0M1tHCEzKxUlu3FY2kf8hROMfKa1tRtmuZrQBWKLIS5U4wMVrT2Lp7EbahOIMbE89ZxC3Xb0zmnrqLRxXPnxjzLcgHYchiemKS9sl+yRQQxHZ5qlgvXHc1CbCaNJ7SJf3bESxSZ6MCDtb8qs0JpZ9QggNw8cLKPmaNScgfXvT3vJJrhYbQIcoJGduig9OKjnuLq4t3t1s5FlcFSzY2D3z3pPs0thcpPFGZozEscgX7wx0I9aAJJ7m6tLXfKImkMiqu3ODmprud4HtwoBEkoRs9uD/hUN0s95bZSEo0ciuqucb8dvaop5Li6ltttpKqpIHYtgetADZNRuI5Ll8RmGCQIV53NnH+NXby4MFm0qcPxtBGck9BWfJpbyTXU+0CYSiSEk8HAHBqe4gmvprLzYjHGuXkw+CrY4GRQA+1urjzJYLoIJkXepQcEf/rqul5ff2fHfExOmNzxhSDj2OalNk8WpJJEHZGiZXZmz9KgigvW0xbA24jyu1pC4IA74oAvRXLzXpRdvkiJXz3yc4/lVeXUJk/tDAT/AEfbsyD39aXyprK83wwmaFo1Q4bldvSoHtLuaLUd0IU3AXy1LDt60AWoLub7cLaUpJuj8wMgxt9iKbayDzr+V9ilJMbwOcAd6IbJ7O5jkto1EUgCzJnGD/eFQyWVy8V5GEAE04P3uqd/pQA+2u7pZYPtWzy7jOzC4I9M/WtSsu60tQkT2iDzY5FYbmOAO/6VqUAFFFFABRRRQAUUUUAFFFFABRRRQAUUUUAFFFFABRRRQAVV1GJprCVEXcxHAq1VXUJHhsZXjbawHBpPYT2OWwR2P4irxJGhAf8ATeov7Ru8584nI9BVqe4e50VXkwWE23IGM1gra2MFboZhzSEjnkZoPAJHHv6V1lvbQJboqxJjGelKMeYIxucpkZ6jNA6D1rr/ACIv+eaflXNakirqUoVQBxwOnSnKHKhyjyi6UM6lFketb17cSwmBIgu6WTZlug4NYOl86lET781s6nbtcm1UKxAmBYqcFRg1pT2Lp7ER1GdYZVMcfnxyrGcE7Tk8GpP7RaBbkXKDfAASY+Q2en0NNvbCMWHkQQnaZFLBep5GTUT6fIFubSNcRS/vI5DzhvQ1oaE7zahHB9oMcRAG4xDO7H19ac97JNJFFaKpZ4xIWfoqnp+NRyXN3LbtALN1nZdpY42D3zSC1lsZoZIkMqLCInVTg8dx60ATTT3VtaO8nlO+5VTbkDkgc068uZLYQbQpLyqjZ9DUNyJ7+1cJbtGyOrIJDjdg5/Corl7m7+z7bORNkys+4gYHt60AOmv7iOS6cCLyrcjKnILDGetM8STiPwtqUgYKTayAbh1JU8UkmmtNc3cuzbJvVoWPQ4HT6Zqv4lgmvfD83mRlEW2leVc9CEOP1oANHbHgHSzIwLHToMnGMny17VlqPlFZ+gf8i3pShXVBZw4Q8bfkXjHatHpXPOV2c85XZ0Gh/wDHgf8AroasXl3JbNEscPmtIcBQ2DUGh5+wexc4o+zzXGpzTCZ4hGAiYUEEdT1raOyNo7In+3xrZC4ZWBJ27Byd2cY/Olilu2dfNtkRD3EmSPrxWd9luEFwqBpDHcLMpYY3dyBVprySe5tlt0lVd5Mu5MYXH+NUUJ/ajgu7QAW6S+Uz7+R05x+NW7y4NratMFDbf4c4z9KyvscpM8+2RjHcl/JY/K4x2Hr/AIVau1e8urNF3xxjMpbHQjoCKALFreGfzUkiMUseNyE56jIqvFqjskMslvthlfYGVskHpyKakEsGsBmaSUSxEM5AAXB4HFVYLaa3tba62SuYnO6Fj2J6getAGt9qP9ofZfLOPL3788delVTqjpcMrQDyFcI0qtnBPTtRK0ianLKkchxbcccE5PH1qudOmOjsv2hwWQuU2Dluv86ANqiorZi9tEzKVYqMg9RUtABRRRQAUUUUAFFFFABRRRQAUUUUAFFFFABRRRQAUUUUAFFFFABRRRQAUUUUAFUNVtjc26bWVWVsjccA1frJ14Ztov8Af/pUy2JlsZv9mXJG0BCegG8VLqiNGbWNh8ywgEA1nHocAjFaGpEsLQkkkwjmsdLMx0syvZf8f1v/AL3Wusrk7H/j/t88/OPxpLqSQ3cpLv8AfI+9ThLlRUZcqOsZgqlmIAHUmuNPJc+5pSzkYLsR9aToO/8AhSnPmFKXMa+gjEs/0Fal7cm0tjMEDkEDbnGc+lZegg+ZOe2BVu8hludSgQMyJGpfcBn5ugrWHwmkPhJob0NDM86eU0P31JzgYzTYrq7mCyLaKImPG6TDY9cYqnNaTtdXEJkaQTW/3yoA3A8fzp815MbFYY4p47obRjbnoRnmrLJ59QljuJ444A6woHcl8HB9OKsi4V7QXEeNpTeNxxWZc2Ul3fXWC6HylCkHCsfQ+tS3PmXWmwwiN4DI6o6gfdHf8KAJbPUXuZVjltzFvTehLZ3CmSanKhuX+zZht22swfk+4FNntp4ryylEryhX2bdoAUEdePpVeSxmlN86b9/nBlRvuyAAcYoA0pLwJPbRhCyz5w2enGahu9Qktp2jSASqib3If7o9xTHdp7nTpBDIoyxYEfd+XHNMtLaedbidpZIGlkOV2gkAcDrQBqI6yIrqcqwyDTqpaUJF09EkDAoSo3dcA8VdoAKKKKACiiigAooooAKKKKACiiigAooooAKKKKACiiigAooooAKKKKACq99D59nJHuC5HBPTNWKpaqM6bL+H86T2E9jE/s64x/yz46fOOKnureW30mKOUAN5pPBzxWbj68etXpGLaLDkk4lIGawVrMwVtSj6e9djH/qk/wB0Vx3pV7VHf7YoDtjYvAPtThKyuOErXZ0tcpqDBr+4IORu4IPtUBd8ffbH+8aQ8A9f8KJT5glPmL2jj/iaJxj5TXQzyeVA8nHyjPzHArn9HH/EzU4P3T+FauqRvPFFbruCyyAOwHQDmtKexdPYWz1Brh9ksJhZl3oCc7l9aFvJ7jc9pArxAkBnfbuI9OOlRTWsyX1pL5zyAEoRtAABHt9Kjt7iSxs3tpopBIm4Rsq5DDt+NWaFuW7ljlghEIMsoJwWwBj3qW0uRdQGTYUIYqynsR1rMMFxcPpxmMqSbG3uvBU4qWFprfSriAQlZYQVUqOH9GFAD49UZrgK8OIS/liUNkbqknvZkvTbQwK5EfmEs+Pw6VTutPmj0sKJ3fywrCMKOSDTrmzku9TY5liDW2A6nABz0PrQBbbUV/s+O7RCVYgbc9MnFOvLuS3eJY4RK0hwF3YP/wCqqT+YdISJoCjxyIpUDg4I5HtUvkTXGqTSiR4hEoRPlBBB5J5oAuWlyLq3WXaVJyCp7EdRU9Z+mxSwT3kblmXzNyswxnI5rQoAKKKKACiiigAooooAKKKKACiiigAooooAKKKKACiiigAooooAKKKKACiiigAqC8iE9pJGWC7hgE1PVTVP+QdN/u0nsJ7GF/Ztx/0zII/vjmp7i3kttGCSgBjNnAPtWb6DBq+zFtCUE5xNgfSsFazsYKxnt0PFdjF/qU/3RXHHof61oaqzi5UB2AEa8A9OKcJW1HF8t2dJXLakwfUZSuCM9u/FV975++//AH1TR0HX/GiU+ZBKfMW9L51OI89+a6aR/LiZ8gbRn5jgVzWlAtqURGeAa2dUWSS2SGPI82QKxAzgdT/Krp7F09gs9Qe4cJLD5Rdd0fzZ3CgXs87SfZbdXRGK7nfbuI644NQT200F1ZyiV5dsm3GwYVSMdqLaY6fFJayxS5ViUZVyGBPGK0NCzPdzRG3RYAZZs5UtgLgZPNS2l0t3EXClWVijL6EVmtFPcLpvn+aHw29lOCpxUtt5tnp1xb+UxlhDbWA/1meh+tADxqbC42PAPJ8zyvNVsjNSzXkq3v2aGFXby95LPjvj0qjLYzpooVZ3YqofZsHJznH51LLbPdaijMZYwbYjcpI5PagCZtTA037YsTHnBTPIOcVV8UXLweH70JGJDJbSqF3YP3DTZfOGiPB9nYSxMEKoOvPUVDr0U09rqz7mjSGxkVDjIbKEmgCr4d0MyeGdJke5O9rKEnCYGSgzjmtRNBjB+adyPQDFHhQKPB2iBEKL/Z8GEIwVHlrxWvU8kSeSIyKJIY1jjUBR0FPooqigooooAKKKKACiiigAooooAKKKKACiiigAooooAKKKKACiiigAooooAKKKKACiiigAooooAKKKKACiiigAooooAKr3lol5B5bErzkEdjViihq4bmN/YC4/4+W/75qe40kXAiHnFfLQJ93rWlRU8qJ5ImVBoiwzxyicnYc4202TQ1kleT7Qw3EnG2teijlQcqMb+wF/5+W/75oGgLnm4bH+7WzRRyRDkj2IbW1itIvLiBxnJJ6k1NRRVFBRRRQAUUUUAFFFFABRRRQAUUUUAFFFFABRRRQAUUUUAFFFFABRRRQAUUUUAFFFFABRRRQAUUUUAFFFFABUc8KXELRPnawwcVJRQBjf2AvP+kt/3zU7aSGsktvOOFctnbWlRU8iJ5EY39gL/wA/Df8AfNTXWkC5m8wzFTgDAX0rToo5UHKjG/sBf+fhv++aP7AX/n5b/vmtmijkiHJHsVbOwhsgxTJdurGrVFFUlYpKwUUUUAFFFFABRRRQAUUUUAFFFFABRRRQAUUUUAFFFFABRRRQAUUUUAFFFFABRRRQAUUUUAFFFFABRRRQAUUUUAFMliWaJo3GVYYNPooAxv7AXPFw2O3y1P8A2QPsX2bzjjfv3ba0qKnlRPJExv8AhH1x/wAfDf8AfNT3WkC6lDmYr8oXAX0rSoo5UHKjG/sBf+flv++aP7AX/n5b/vmtmijkiHJHsU7LTobLLJlpCMFjVyiiqSsUlYKKKKACiiigAooooAKz9d/5F7U/+vSX/wBANaFZ+u/8i9qf/XpL/wCgGgCHwuGHhLRg7BnFjBuIGAT5a9q1qyPCgUeDtECIUX+z4MIRgqPLXite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3/kXtT/AOvSX/0A1oVn67/yL2p/9ekv/oBoAh8Lhh4S0YOwZxYwbiBgE+WvatasjwoFHg7RAiFF/s+DCEYKjy14rXoAKKKKACiiigAooooAKKKKACiiigAooooAKKKKACiuau726S7lVLhwobAGelT6VfXEl6IpJC6sD17YqFNN2I51exvUVh3OuOJWW3RdinG5u9Rf23d/3Y80e0iHOjoaK57+27v+7HQNbuj/AAx0e0iHtEdDRXO/23d8/LGPwrdt5DLbxyNjLKCcU1JPYaknsS0UUVRQUUUUAFFFFABRRRQAUUUUAFFFFABRRUcswhVSQxywUBRk0ASUUZGcZooAKKKKACiiigAooooAKKKKACiiigAooooAKKKKACiiigAoorntRu7mK/kWOdwox8o7VMpcopSsdDRXO2F/dG9iR5S6udpVqtXusNFO0MCKdnDM3r7UlNWuSpq1zYornv7buv7sdH9t3X92Oj2kQ9ojoaK57+27r+7HSHW7vn5Yxij2kQ9ojoqKr2M73NokrgBm64qxVlhRRRQAUUUUAFFFFABRRRQAUUUUAFFFFABRUc0ogiaRgxA7KMk0/I496AFooooAKKKKACiiigAooooAKKKKACiiigAooooAKKKKACiiigAorB1W7uYr5kjmdVCg4BqGzv7r7ZGrTM6uwBU88VHOr2I51ex0lFZF9rDQTtDAisV4LE96q/23df3Y6HNIHNI6Giue/tu6/ux0f23d/wByPij2kQ9ojoaK5063d9kjrZ0+d7myjlk27mznb0pqSew1JPYs0UUVRQUUUUAFFFFABRRRQAUUUUAFFFFABRRTJZVhiaRskDsBkmgB9FIpyoJBGR0NLQAUUUUAFFFFABRRRQAUUUUAFFFFABRRRQAVn67/AMi9qf8A16S/+gGtCs/Xf+Re1P8A69Jf/QDQBD4XDDwlowdgzixg3EDAJ8te1a1ZHhQKPB2iBEKJ/Z8G1SMFR5a8YrXoAKKKKACiiigAooooAKKKKACiiigAooooAKKKKAOevrBmvJHjliKsckM4BB9KfptjNFfpITGUUHO1844qjfDF/P8A79T6OcakmCeQc+/FYJrmMLrmKJJy3sTUkNvLcOVijLEVGeC31Nbmg48qb/e/pUxV3YUVd2M7+zL0/wDLuffkVFPaXFuoeaMqCcZz1rray9d/480/3/6GrlTSVy3BJXMA8iuqtgf7OjA4Pl/0rlT06V1dmM2MQ6fIKKW4qXUx9PlZzaeRJK8pP78MSV2/j3pIZyLhFgmle6M7K6sTs2g89fbHStqztvslqkOQ23vjGarvpu62MaybZRIZEkA5Uk5rY2GQxfb555ZpH2I5jSNWKgY7nHU1XkuJ7JLu3SQuU2eW787Qxxg+uKuGznjkaS2nCF8GRWXKk+o9KVdOQwTpMxkefmR+n0x9KAHRWEcflv5krOpyWLnn8KZpzNJbzyMzHfK+AT0GcYp0VtdxlEa73xqRyUG5h6E0wWM8TyC2uQkUhLFWXO0nrigDP8w/2ZZNI8hVpyr7SSxGT6c1f0p2aGVt7NAHPlFz8wHfP40sWm+Xb20XnMfJk37scnr/AI1ILEK9xslZUmU5QDgMe4oAyGuo/wB9eid1dZMpFuOCoPOfrV2SJLnWFWTLRm33BQxA6+1XFs0Wx+y542bN2Bnp1qE6c6yRSQ3To8cXl5Kg5FAFGeR4I7yzEjsqugQknIDds1c1jK2sIVmX98g4JHepTpsTWssLszNKdzyHqW9ahk02ecRrPes6xsGACAZI9aAM+6lRbm+3eb5wdRE6kgISOM9q0b3eDYZZt3mgMVOM8VN9gjLXW8l0uMblPQcYoFj+7t1ad2MDbgxxk8YwaAKF00F1fzK7OqxLtBQNkt+HpWhp1wbmwikY5fGGPuODT7a2W2WQBixdy5Le9LbWy2yuqsSGcvz2z2oAmooooAKKKKACiiigAooooAKKKKACiiigAooooAKKKKACsPU7Ey3ZkjliBIG4M+MVuVzGrD/iZSfQVFTYio9CWz0+Zb2F8xFVYEhXyQKqXZ/064x/z0P86dp526hAQSMsB+FNu/8Aj+uP+uh/nWTtymTtyjIoZLhwsaFmIzgVY/sy9PWA/mKt6Djzpj32it2qjBNXKjC6ucpLY3MMZkliKqD1z0qt2Pt+ldLrP/IOfnuP51zfYj09amUeV2JnGzsdNpX/ACDYvpWZDKzH9zLK94J2G0klduec9sYrT0r/AJBsX0qa1thbI67t252fP1Oa3WxutjHnl23U/lzTG688LEoJ2444Pb1q4qNfahMskjiKDChEJG4nkk1MdPDx3Ku+fNfepHVDjjH5UhsplcTQz7ZyoWQlcq+O5HrTGV3kk0+a5jSRnj8gyoHOdpHbPpViCxVoo5JJZWlOGL7z1+nTFOhseZZLmTzZZV2McYAX0FMis7uFfKS8/dD7uUBYD0zQA6yYyXl6+5iBIFAJ4GFFZ0kjjTbkmWTi6xkNzjI4FaLWk0c8klrMIxJy6suRn1FRrpZ+yNC07MXl81n2gZ9v0oANNYtPc+W7m2UhVEmchu/XnHSqNxPHNPdzCdkaPiJVY4LDue1a4tdt4Z0cqHXDrjhj2NFpaLbWqw5DYz82KAKErpe3WnlsmOVGYqGI7e1MuWNkby3jd9hg8xQWJ2HOODVldL8uO3ENy6NBu2sVBzn2qVNPTy5RM7TPKMO7cEj0HpQBDfgpoJwxBVF+bJz1Heqd3JCl5M0wlYCBCuwn5T68Vck0yea3+zSXzmHgYCDOB2JqylmizvKWLB4xGVI4wKAKd0ZV0i3MrHzQ0eWVvcU2/aCfUUglLhY03OV3c56DirP9mr9jW2859iuGU8ZAByBViG2WGaaQMSZWBOe3GKAK+lz+dasmSTExTJ6kDp+lXqhhtlhmmkDEmVgxHpxipqACiiigAooooAKKKKACiiigAooooAKKKKACiiigAooooAxdVsjNdeYksYbaAVZsEe9VrXT51vIXBiYK4J2vk49abrI/4mTf7gqCy4voCOPnArB25jBtcwXwzqE/f5zUccTzyBI1LufSpL7/AI/5/wDfPSr2hf8AH1L/ALv9aVrysK15WKv9mXp/5YH8xTJrG5hiLyQlUHfI4rq6o6v/AMgyX8P51bppIt00kc0fpXS6R/yDIuMdf51zR/Gul0f/AJBkXGOv86mnuKnuZkbszOI5p2uxcHaASVC579sYpbibbdXe2eUXAlVYQCdvOOPSteztfsolBbdvkL9Ome1RtpyyC7WRuJyD8owVx0NbmxHte7v5IpZCIoUX5EJGWI71E8r6ddSRoXkiMLShWbO0j39Kn+wTK6Tx3G24CBHYrkOB0yKfFY5mea4k82R12YxgKvoBQBFa2azW8dxLJK0sihifMIA9gBxin2jPJqF6SxKqyoozwOM/1pI7O6hURRXeIRwoZAWUemae9nKtw01tMIzJjzFZcg47/WgChcSutjqJ3v8ALOAMMcgZXpVjTn3XlwImc26gDa5OQ3480/8As0m2niecu00gdmKgdCP8KnFmFvvtSOVLLtkXs3ofrQBl3MsU95csZ3hMI2phm5b1x0qWaQXraYzElJdxYAkZ4rQtrRbaExg7ssW3Ec8mqy6V5cdssdwytAzMG2g5zQBDM/2Ke4gQt5TW7SDLE7SOOKkucxeHTh2BEI+bPPbvViOwQGV5naaSVdjM3HHoB2qBtMle2Nqbx/IIxjaM47DNAFK6kiS8Zp1mdFtwVEZPB9eKsXRmGhRGWTMmUyyn3q7HZIl0ZyxYmIRlSBjAqJtMU2bWvnSeXv3J0yoznH0oAg1F4pr2G3kZgiDfIUzn2HFT6TOJbZ495bypCgLdcds5qxHbLHdTThiTLjIPbAxRFbLFcTTKTmUgkdhgUAT0UUUAFFFFABRRRQAUUUUAFFFFABRRRQAVn67/AMi9qf8A16S/+gGtCs/Xf+Re1P8A69Jf/QDQBD4XDDwlowdgzixg3EDAJ8te1a1ZHhQKPB2iBEKJ/Z8G1SMFR5a8YrXoAKKKKACiiigAooooAKKKKACiiigAooooAKKKKAOf1A2DXj7jMrg4YKoIJqTS47M3geKWTzFBwrjGao6hldQnB4+bP6dak0j/AJCcfPUMf0rBP3jC/vFI9W+p4rY0eaOC1nklfagcAk1jnGW56k1ciP8AxKLnn/lotKLs7ii7O5tf2tZf89x/3yf8KztWv4bmJI4WLYbcTjFZP49OvtS/jjHNN1G1Ybm2rCHkdPwrrbL/AI8of9wVyYBchEyWY8Ad666CNo7WOMn5lUCnS6lUupl3NzM81y9vd7Ug42MR8zDqPpVh7mS6nt4IX8tZI/NZxycegp1tpscdrsmjjeU5LPjqTUcenTww2zRyp9ohUryDtZT2rY1J2Vra3uNty8kgjLKHIJHB5qnYXUslxbqly06tFul3AfKe3Sp1s7iSW4mmaNXlh8pQmcDrz+tLHYSQ/ZXjdBLGoSTjh1oAL2R3uo7eK5MLAbpGBHA7dahe9lbRJZRKBNESjOuOoOM1YSwVru4muEjk3kbOOQAOlRtpZ+z3kKOqpOwZRjhfWgAs7hnvTFFO1xCEyzt/C3oDSw3bLZ3ks8pIjkYA8ZA7Y/OphaNHdJNCyoCu2VccMOx+tVm02Z7ZoWkTD3Hmtx1X0oAZZ3E8U9uLi480TqRt4+Ruo6e1a9UbjTkcwtAscbJIGJx1HcVeoAKKKKACiiigAooooAKKKKACiiigAooooAKKKKACiiigAooooAKKKKACiiigArD1Q2LXeJDKsoAzsHBrcrmtXBXUnyOqgj3qJuyIqbEljHYteR7JpQ6nKh1ABNU7v/j9nP8A00P86Wx/5CFuc5+cUl3j7dcHOP3h/nWTd4mT2L2iSLE1xI52oqgsfStL+1rH/nuP++T/AIVi2R/0O+5/5Zj8KpDtz05pqbiilJxSRtanqNvPa+VC+9mI7YArF7Hil4PQ/wD16QkEEA5zx9aly5mRJ82rOn0r/kGxfSoLqWWS+aKC7MQjTL5xjJ6DmrenxNBYxI4wwHI9Kjg09A0z3CJI7yFskZ47V0LY6FsQfbpbi3tFjYJLcZDMBnbjrirkMPky83Mjkj7rkfn0qqNNkWBAkipLFKXjIHAB7GpIre6e9S4uDEvloVAjzznHr9KYyjZ3ssr2u26M0rsRLGcfKvPPtVzUZX3w28M5hlc53cYCjr1qJNLkit4DFIi3MLEhscMCeQasNYiXUGuJgjp5YVFI+6e9AEMd3L9ivFL75YMgOMZIxkGobK7lee1WO4NwJE3TA4+Tjr+dWv7O2vdeWypHNGFCgdD60CweIWrxMiyxKEc4wHXvQAtvcP8Aar7zXzHEQV46DHNU4LuaNreaS53xTSbfLOMqD06VPNp80i3oV1H2hl2+wHXNPutLiltPLgSOOQYKtt6YoA0KKB0GaKACiiigAooooAKKKKACiiigAooooAKKKKACiiigAooooAKKKKACiiigAooooAxdV+xG6xL5qyBRkoMgiq9nHYm8i2zTBwwKhlGCaTWQf7QY9io/Gqtof9OgOR/rB/OsG/eMW/eFvv8Aj/n/AN89KuaI6pNM7HChMk/jVO+/4/5znHzmptPP7u85H+qNJfESviNn+1rL/nuP++T/AIVT1PUraazaKJ97N7HisQcjr1o4IPPX9abqNobqN6C/ia6XR/8AkGRcY6/zrms89fauo0yJodPhRuuM/nTp7jp7le7lllvxBBdeTsTdJnGMnoOaT7dNPaWixMqzTtsZuoXGcn9Kng09A873EcbvJIWBx27CoV0tkhZUdUdZzLEQOB7GtjYtRQmGUZupHJH3HI5/Ssy2vpHlhAuWkmaYq8WBwuevtirq21zLfQ3E5iURKQAmTnNRppjxwJsdBcRyF1kx2J5BoAl1KZ1EUMMpjmkPByMAdyc1HbXMht7uJpRJLBnDjuMZB+tTPZCa+8+YI6CPYFI6HPJpv2DZPO0IREli2bQP4uef1oApWF5NJJZqly07OpMysB8o9eBxzV+Kdvt12ryfu41UgHHHHNRLp0kcNoY5FWeABWIHDr3Bonsp5Pt2x1BnVVXPYAc0AVoruZGjumut0Esu0RMRwh4B4rarPuNKhlszFEiRvgbWx0Iq+MhRk5OOaAFooooAKKKKACiiigAooooAKKKKACiiigAooooAKKKKACiiigArP13/AJF7U/8Ar0l/9ANaFZ+u/wDIvan/ANekv/oBoAh8Lhh4S0YOwZxYwbiBgE+WvatasjwoFHg7RAiFE/s+DapGCo8teMVr0AFFFFABRRRQAUUUUAFFFFABRRRQAUUUUAFFFFAEMtpBO26SJWb1IpI7K2icPHCqsOhFT0UrIVkVf7OtP+eCU8WVsI2jEK7GOSPU1PRRZBZFX+zrT/nglH9nWn/PBKtUUWQWRDFaW8Dbo4kU+oFTUUUxhRRRQAUUUUAFFFFABRRRQAUUUUAFFFFABRRRQAUUUUAFFFFABRRRQAUUUUAFFFFABRRRQAUUUUAFFFFABRRRQAVFLbQzkGWJXI6EipaKAK6WNrG4ZYVDA5B96GsLV2ZmgUsxyT61YopWQrIgWytkVwsKgOMN7imf2daf88Eq1RRZBZFX+zrP/n3Snx2VtE25IUDeuKnoosgsgooopjCiiigAooooAKKKKACiiigAooooAKKKKACiiigAooooAKKKKACiiigAooooAKKKKACiiigAooooAKKKKACiiigCKa3hnAEsavjpkUxbC1RwywIGByDViilZCsiu1hau5doVLNyT60qWVtGGCQqNww2O4qeiiyCyKv8AZ1n/AM+6Uf2dZ/8APulWqKLILIgSyto33JCgb1xU9FFMdgooooAKKKKACiiigAooooAKKKKACiiigAooooAKKKKACiiigAooooAKKKKACiiigAooooAKKKKACs/Xf+Re1P8A69Jf/QDWhWfrv/Ivan/16S/+gGgCHwuGHhLRg7BnFjBuIGAT5a9q1qyPCgUeDtECIUT+z4NqkYKjy14xWv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n67/wAi9qf/AF6S/wDoBrQrP13/AJF7U/8Ar0l/9ANAEPhcMPCWjB2DOLGDcQMAny17VrVz/ha/so/COixiRYwthANjcFf3a8Ee1a39o2fH+kR8+9K6FdFqio4Zop03xOHXOMipKYwooooAKKKKACiiigAooooAKKKKACiiigAooooAKKKKACiiigAooooAKKKKACiiigAooooAKKKKACiiigAooooAKKKguryK0VWlJAY4GBmgCeis8a1ZH+Jx9VPFX967N+4bSM5pJpiTTFoqH7Vb/wDPZP8Avqj7Vb/89k/76ouguiaioftVv/z2T/vqj7Vb/wDPZP8Avqi6C6JqKYk0cpIR1Yjrg0+mMKKKKACiiigAooooAKKKKACiiigAooooAKKKKACiiigAooooAKKKKACiiigAooooAKKKKACiiigAooooAKKKjnnS3hMshIUdcCgCSis7+27P+8//AHwavRTRzxCSNgyHoaSaYk0x9FRG5gBwZkz/AL1J9qt/+eyf99UXC6JqKh+1W/8Az2T/AL6o+1W//PZP++qLoLomoqNJ4pG2pIrH0BqSmMKKKKACiiigAooooAKKKKACiiigAooooAKKKKACiiigAooooAKKKKACiiigAooooAKKKKACiiigAooooAKKKKACiio5pkgiaWQkKvXAoAkorO/tuz/vP/3wauwTx3EQlibch70k0xJp7ElFRG5gU4MqAj3pPtVv/wA9k/76ouguiaioftVv/wA9k/76o+1W/wDz2T/vqi6C6JqKjW4hdgqyoWPQA1JTGFFFFABRRRQAUUUUAFZ+u/8AIvan/wBekv8A6Aa0Kz9d/wCRe1P/AK9Jf/QDQBxmhEnw9pm4hibSIlgMZOwcgVfxVvQdPtF8C6VMkHlt/Z8DAHgr+7XtVQdBzzXNKLTOeSszodD/AOPA/wDXQ0+TVBHJOPs8jRwNiRwRx74puh/8eJ/66GoorQ3N7fK0jrEZBuQDG/j1reHwo2jsizNqQjldUgeRY0DsykcA+1SS3yKIhEjSySruRV9PU+lULq2lmvbtYXZMQr8o4De1LHOiXMN55bJbGERH5TmIg9D7VRRdhvt1wLeeJoZSMqCchh7GmC/kl3NbWzSxg43bgN3rjNQu66hfweRkxwhmaTGByMACixuks7Rba4DRyRDbgjO73HrQBcS6D3jW23BVA5JPr2qKXUFiN2DGSLdQx565Gag82O11R7iYMkc8ahHK8cdj6VWdhcNqrxo5DxrtJXrgY4oA0ba/86VYpYWikdN6gnII+tNvb+S1nWNLfzsqW+VuQB14qtaRG1u7d5TJKJogqO3PlnuPoakt4Z57q5uRM8RL+WoKA/KPr7mgCWfUNkFvJCgk89gq5bHWnRXrG4NvPD5Uu3cuDkMPY1l7HhsoEkV2EF312849cVey1/fJJGjrFEjDewxuJGMAUATw3vm6ebsxlflLbSfSozfys1ukUAZ5ovMwz4x046e9Vo7tYdN+xyRyidYymwITntkU1baSZ7BSZosW5BZSQQeODQBba/EulS3KIwKhgVzggjg806W4a0s4DGnmFtqqrPySap7ZF0S5tWgbzY1IIUcPnoR61J5Ms99CuZIlhhBDAcEng0AXbS6+0o25NkiMUdM5wasVnWcMsGpXSszujqrb2HU9MVo0AFFFFABRRRQAUUUUAFFFFABRRRQAUUUUAFFFFABRRRQAVka8P3EJ/wButes/VrhYIEVoVlV2wVaplsTLY5s/dPXpWlqMjfZ7SLJ2eUGxnqagFzbYybGLHfDGptWKM9qyAqpiG0HsKxWiZjbRmfgdMUmAO2c1Lbx+dPHESRuOCR2reGiWYXBVz77jSjFy2CMWzncAdqTAAzj6V0n9i2YGNr/99GucPBbnuRQ4uO4Si1ua+gjE0/ToK0p75IJzD5cjuE8whBnis3Qc+bP9BVi4WWTWwkUvlk2/J2579q2h8JrD4SdtSi2QtGkkvnKWUIOcDrT/AO0bc2q3AYlWO1QByT6Y9apzW7wXNlb20vlkI/zMM56f1qtEUhitpDGw+zTN9oXGcMR96rLNRL9TKkcsMsJc4QyAYJ9ODSyXwWZoooZJnX7+zGF/E96p6hcRXiw21uwkleRWBXnaAckmnWkyWVxdQ3DBC0hkUnowPvQBbF6m63Vo5FafO1WHIx609rlFu1tyrb2QuDjjAqlPcRG7s7vcTbjeu4DgE4wT7Un2iKbW4jGwcCFhkdM5FAE0OqRTNGDHKgkJVGYcMR2qW8uxZxq5ieTcwUBMZyelY9srRQ2lxKzSWqyNuXH+rOeD7irkwnutY2xPsW3jDAlcglv/AK1AFo6hGLGS52PiPIZP4gR2pEvz5kaTwPCZOEJwQT6cd6zJlkii1SGQ7yVEmVXHWrNxKl8ttb2+WIdXZgMBQPWgDQguBPJMiqQIm2EnucVVOqqYFkSF2LTGILxnNR2tzHZy3MNy+yQylxkcMD0xWfGGksYNoZSb0nIByB60AblvdCfzFKMkkZw6N2qC2uv+Ja10d7jJY7iBUdirWtxcwTF3kb5xK38a/wCIqpGks1hY2y5AdyzEr0xzgigDTs737UWVonidQDtfrg9DVusvyp4dXtpJJjLvRkPyYxjB7VqUAFFFFABRRRQAUUUUAFFFFABRRRQAUUUUAFFFFABVLVv+QbL+H8xV2q99N5FnJJsV8fwt0PNJ7CexyfY9a0jK8ehIqMRvkIOPSoftMB/5cIv++jVi7eKTSITDH5a+Ycr71gluYLTYy8Dpj9KXAHUZo/z9K6CLRbTyl3h2YjJO7FJRctgUbnP4A7UhAx/Kuk/sWy/uv/32awbyJYLuaJM7VOBnntTcGtwcWixo4H9qJj+61b1zeJatEpR3aU4VUFYWkf8AIUTn+E1p6oJDc2PlsFbzCASM44rWnsaU9iX+04fs4l2SZ8zyym35g3oakjvoHjldmMflf6wPwVqhe2v2e1j/AHp82S5Vmkx/F9KheGQR3sMgaW5LrIc8eYgI6VZoX/7URU82S3njhJGJGXj6461NPfRwyJEqPLK4yqIOcetVrq/tprCRI3Du6FVjAySSOmKiiB0++V7lsI8CoHxwGHUE0AXGvxFbmWWCWPDBdpAzk+nNSz3K25iDBiZHCDHrVHULiG4tA8ZMkcUqs5UZwKLy8t55bNYpVc+crcemDQBM2qRpNIhil2RsEeTA2g/n71ZuJ1t7d5iCyqM4BFYktvLJJqDBmaJZ1Z4QPvgAdDVq9c3rWcEDAJKfMyVyMDkA/jQBctr5bgSDy3jePko/XBGRUEerZgS4ktpUgb+PIOPc+1RFZ4dWXzXV/NhYZVcYxzVeG4R9CS0QM1w6bRGFOR7mgDXFyrXhtgrEhA+7tgmoZNRSP7V+7c/Z9u7HfPpUEbrY3xFw+FaFFV8HGVznmqcriaLVnjBIbZtbHX6UAasF75s/kyRNFIV3qGwdw9qS2mMtxdtmT922wK2McDqKqwo1pqELTl5RKgSOQj7h9PxqF3kWHUFiDh5Ljyw2OmeM0AXrbUhcSqjRNHvz5bEgh8dcVerGu7We1jtZBKZBBIoCCMDjp2rZoAKKKKACiiigAooooAKKKKACiiigAooooAKKKKACiiigAqnqgJ06bGelXKr3sxgs5JAobA6HoaT2E9jlPT/P5VorK8ehHYxG6XacelQ/abck/wCgRf8AfRqxcPDJoqNDH5Y87lfesErX1MErGZx1xSYA5x9KUnAPf+tb8Gi2xiUyb3YjJOcUoxctgjG5gYGc4pMA84rpBotmP4X/AO+zWJfRJBeyRR5CLjGeo4puDQOLW4/Sv+QnFjjr2robm6W28sFHYyNtUKO9c9pZ/wCJlFj34rX1UOWs/LYK/njBIyOhrSnsaU9iT+04fJd9sm5HCMmPmBPSnxX8Miylt0Ri5kVxgqKpXtoYLNiJN08syFpCO+Rjj2qCeGVxe28mXumAdW6eYg7CtDQ0P7TQIJGt51hJ/wBaVGMevXOKlnvo4WjRQ0ssgyiR8kj19MVXuNStHsH2sHZ12iMDkk9sVBCDp9zbtcDCG3WPzD/Cw5xQBdN8Et3llglj2EDawGST6c1JcXSWwiLqx8xwgwOhPrVPUJ47mzZoH8wRSIz7RnjP61Hf3lvP9k8qUP8Av1Py9hQBak1OOOSVTFLthIDuAMDPeofEUgj8M6m+Cw+yS9P9w1UnhmkuNQMZLIHQvEB99cc81D4okNz4bkjtjtjlt5GPH8KoTigCXRt3/CBaZuYM39nQ5YDAJ8teayh90CqmhXMreF9KhDssIs4QsZGNoCLgEe1XPQVzzldmE5XZ0Gh/8eB/66GrV3eR2YQurtvOAEGeaq6H/wAeLf75ob7Rcaq7RGLZbrtAfP3iOTxW0fhRrHZFv7bB9k+0mQCLGcn+X1psN75rKPs86BujMvH/ANasuQSRQTI6BxBdLIyoONp5P860JdRQz2scDpIJXw2DkgYqihRqkHmFSsiqH2Fyvy7vTNWLi4S2gaVwxVeu0ZrDKSbJ5CxNol0TJGo5IGOc+mcVev2e6ntbaEqVf96d2cMB2oAt215HdI7IHUocMrLgioYNVguCmElVHbarsuAT6VBGZYdZYTbMzw5+TOMr9ao2okFnaTTPvs1kJZAuNpycH3FAG99oT7V9n58zZv8AbHSq51SBbr7OyyK+4LkrwCenNRSyiLVZZcAhbXdx16mqogujpDyZhO8ecWOd2ev+FAG5RUdvJ5tvHJ/eUGpKACiiigAooooAKKKKACiiigAooooAKKKKACiiigAooooAKKKKACiiigAooooAKzNbhkltoyiltr5IA5rTrM1meWCCIxSFCXwcd6mWxMtjBMUmD+7f/vk81c1LgWgPH7kVENRu15+0MSPXoan1VzI1tIcZaIE1irWdjFWs7Fay/wCP63/3vyrrK5Ox5v7fJx84q1Pq12txKiyKAGIA29KqElFalQaitToq4wn5n57mrj6reupUygA+i4NU+x6f40pyUhTlfY19Bz5s/HYc1r3E8VrEZpeFHBYDNZGg/wCtn47CrOptJNc29pEqt/y1dWOAQOg/OtIfCaQ+EuwXMFzH5sbAhcgkjBH59KgXUbZnwiyMGON6xkqfxrPlE4lvoSipJNB5gCNkZHBq29/Hb6Sk0HltgKAucdwDVlk73lpayvGfkZQGbahwAe5xU8hjMRZwHTGemaxrv7Q17e/ZtuTCpcEZJHt71ZnnUaTClk4zLtijJNAFu3vba7LRxNnA5UqRx+NMOo2cUrQ7tpQ7ThDtU/XGKpN51re2ReGOOP8A1OUOcgjjP5VBMs7jUVUgQecPNAHzbcDOKANtpoUeOJiAZM7Bjr3qKfULa1mEczFWIz90kY+tVpXia70zymBQltpz1G2oYzPeSXM8ccUsbkxKWbGFHX9aANmiqWlSmXTot33lyh+o4q7QAhAPUUtFFABRRRQAUUUUAFFFFABRRRQAUUUUAFFFFABRRRQAUUUUAFFFFABVXUonmsJUQZYgYA+tWqqalI8VhK8bFWGMEduaT2E9jmvKk5/dP/3yeatyAjRYsqQfOPUYqH7fd4/4+Hz9atXU8lxpELynLiQgn1rBWs7GCtZmb6V2Mf8Aq1+grjvSte+1G5tpxFEyqoQdVz2pwdlcqDSu2blcpqP/ACELj/e/pUx1e95/eL/3xVFizMzM24nkk96c5qSCck0XtIP/ABNE5/hNdHIyohdxwvPTNc5o/wDyE05/hNa+qyutukMRxLOwRTnGPX9KqnsVT2Jba8tr4HymD7eSCpH480kl/BHKUw7uvB2IWx+Iqiwnt9Qs2MMUaMDD8je2R/KpNNnjh011JAliL71Y4JbJrQ0LT3VrDIjEfvJQSu1CSQPwqWKWK5hEkbB429qypJ5bqfTpodiSyI5G7p0qW0uI7bSpn/5axFjKvQh+9AFqLULR5/syMQ4JG0oQM0S3lrbSmJgQ23eQqE8evArLmju7fTlkaOP92wlaTd8xOef51Lcm4fWHNqUDm1z8wznk9KANN7qCO3FwXHltjDAdc9KS5vILMKZiV3cDCk59qzCYv7BiVCflkQMGPIbcMippWuJ9UbyUjkS2AGGbGGPf8qANKKVJolkjbcjDINPrO0p5A91BIoUxykgDoAea0aAAjIwaKKKACiiigAooooAKKKKACiiigAooooAKKKKACiiigAooooAKKKKACiiigAqtqETTWMyKMsV4HrVmquoSPFYyujFWA4IpPYT2OZ8qTgeVJ0/unirZVl0MBlK/v+4x2qH+0Lvj/SH/ADq1cXElzoqvIcsJsZrBW1MFbUzG4U812MX+pT/dFccehz+lbF9qNzbTLHEyhPLB5XOeKcHa7Kg7XbNyuY1XjU5efT+VO/te+/56r9dgqkztI5djljySaJzUloE5JrQtaWf+JlFjHfiumfaF3MMgc9M1zOlf8hKLHv8AWtvVJXjs/LiOJZmEa/j/APWzV09iqew+2vra9JWJt23nBUj+dJJf2yTlMM7pwSiFtv1Iqjie1vbEyRRxxjMPyN1yOP1FTaZJHBayxuyrMjt5gJwSc9a0NCzJdWsRikZTulzsIjJY/pmpopYrmLejB0NZMtxNdHTZovLSWTeQG5XpUljMlrptw7v++jZmmB7N/hQBbjvrT7R9mRtr5xt2EDNEt3a2kvlsMSMNxCRknHrwKypFvI9JE0kURbcJmcNznIOfy4qxObh9UD2rIJGts/MM55oA0Dd262wuS48psfMBnNUfEtzFbeHdQMuQGtZVBCk87TVeR4R4dIUkYYB1Y8hs8g1D4jeae01GKII0dvZSFlY4+YocfpQBR8P6NdyeG9KcvCS1nESeRnKL2rSXQrgkBpIwPUZJqz4UCjwdogRCif2fBtUjBUeWvGK16j2cSORENtbpawLEnQd/U1KFAJIABPU+tLRVliYGScDJ601IYo2LJEisepCgGn0UAJtXBGBg9RjrQEUEEKMgYHHQUtFACbQWDEDI74pAiBdoUBfTHFOooAb5aZzsXOMdO3pS7V27cDbjGMcUtFAAAAMAYAooooAKKKKACiiigAooooAKKKKACiiigAooooAKKKKACiiigAooooAKKKKACiiigAqlqdm95bBYyN6tuGe9XaKTV9BNXVjmTo97g/u1/wC+qt3un3My2+xASkQU5Petuip5ETyI5+10y7iu4ZHQBVbJ+amz6VdvcOyopUsSDmuioo9mrWDkWxzP9kXv/PNev94Uo0e8YkFEA92rpaKXs4h7NFLTrH7FCQzBpGOWI/lVvYu/ftG/GM45xTqKtKxY3y08zzNo34xuxziozaW5k8wwR7+udoqaimAgRQxYKAx6nHJpvlR4A8tcA7gMdD60+igBrIr43KDtORkdDQI0UsQijdy3HX606igCMQQrsxEg2fdwv3fpTkjSNdqKFXrgDAp1FACKioMKoUdcAYpaKKACiiigAooooAKKKKACiiigAooooAKKKKACiiigAooooAKKKKACiiigAqG7gNzayRA4LDg1NRQBzP8AZF7z+7X8Gq2+nXJ0uOEIPMEhYjPatuioUEiORHM/2ReZGY1/76FWr/Trme6DxoCu0DJNblFHIrWDkRzP9kXv/PNev94Uv9kXpyPLX/vqulopeziHs0Zum6YbR2llZTIRgBegFaDIrFSyglTkEjpTqKtJLRFJW0GsisVLKCVORnsaZJawSuHkhjZh3Kg1LRTGNEaAqQi5X7vHT6U0wRHfmNDv+9x1+tSUUAIyKylWUFT2I4pAiBtwVQ2MZxzinUUAMMMZBBjUgnceOp9aUIqszKoDN1IHWnUUANCKrMwUBm6kDrTqKKACiiigAooooAKKKKACiiigAooooAKKKKACiiigAooooAKKKKACiiigAooooAKhuoftFtJFnBZcA1NRQBzR0e8BxsQ477utWv7Ouf7KEGweZ5u7Ge1bdFQoJEKCRzJ0i9wcRqD/ALwq1qGnXU84aNARsUcnvW5RR7NByI5r+yL3P+rX/vqgaRe8Dy16f3q6Wil7OIezRl6bpZtZPOlYF8YCjoK0mRXxuUHacjI6GnUVaSWiKSsNeNHxvUNtORkdDTJLaCZt0kKO3qVGalopjGeVHlDsX5Pu8dPpQYoyWJjUlhhuOv1p9FADSiMmwqCmMbccYpBFGGDBFDAbQcdvSn0UARtBCysrRIQxywKjk+tUdcjRdB1RwoDNaS5Pr8hrSrP13/kXtT/69Jf/AEA0AQ+Fww8JaMHYM4sYNxAwCfLXtWtWR4UCjwdogRCif2fBtUjBUeWvGK16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s/Xf8AkXtT/wCvSX/0A1oVn67/AMi9qf8A16S/+gGgCHwuGHhLRg7BnFjBuIGAT5a9q1qyPCgUeDtECIUT+z4NqkYKjy14rXoAKKKKACiiigAooooAKKKKACiiigAooooAKKKKACisG51a6huZEGzarYHFTabqk9xdCGYL8wJBAqedXsTzq9jYorLuNbhhlaNI2k28EjgVH/by/wDPu3/fQoc0g50bFFY39vr1+zt/30KX+31/592/76FHPEOeJsUVjf2+uOLdif8AeFa0MnnQpIARuGcHtTUk9hqSew+iiimMKKKKACiiigAooooAKKKKACiiigAoopkkiRLukYKCQOfWgB9FFFABRRRQAUUUUAFFFFABRRRQAUUUUAFFFFABRRRQAUUUUAFFFYt9qdzbXjxoF2DGMik2luJyS3NqisOy1eeW6SOUKUc4BAwRVu71eK2mMSo0jjrjoKSkmriUla5o0Vjf2+v/AD7t/wB9Cl/t9f8An3b/AL6FHPEOeJsUVjjX1P8Ay7t/30KT+31/592/76FHPEOeJs0VDa3H2q2Sbbt3dic4qaqKCiiigAooooAKKKKACiiigAooooAKKKKACimySJFGXkYKo6k07rQAUUUUAFFFFABRRRQAUUUUAFFFFABRRRQAUUUUAFFFFABRRRQAUVjajqdxa3jRR7NoUEZHNR2usXD3aJIqFHbbwMEVHOr2I51exu0VQvNWhtJDHtZ3HUDtVb+31/592/76FNySG5JGxRWONfU/8u7f99Ck/t9f+fdv++hRzxDnibNFYx19B/y7t/30K0rS5F3bLMFKhuxpqSewKSexPRRRTKCiiigAooooAKKKKACiiigAooooAKKKa7rGhd2CqBkk9qAHUUisHUMpyCMg0tABRRRQAUUUUAFFFFABRRRQAUUUUAFFFFABWfrv/Ivan/16S/8AoBrQrP13/kXtT/69Jf8A0A0AQ+Fww8JaMHYM4sYNxAwCfLXtWtWR4UCjwdogRCif2fBtUjBUeWvFa9ABRRRQAUUUUAFFFFABRRRQAUUUUAFFFFABRRRQBzeoWVyL2RliZ1Y5UqM07S7eePUUZ4XVQG5I46VDeTSrfT4kkGGxgN0qfSLib7esZkYowOQTmsFbmMFbmM0kZbPqe9KAWbCgsfQDNB6tx3NbOgqCkzYG7djPtUxV3YUVd2Mjypcj93IP+AnimsjqAWVlGe4xXZYrK13/AI80/wB/+hq3TsrlOFlcwD0PNdZaEjT4iOvljH5VyZ6da6y0GbCIeqD+VFIKXUz7a9uCbNmnWRpzh4sDK+4pI7+cOrGZZGaYxmDbyBk81d02yFnaorInmgYZh3qqNMkSPzY9i3SSs6t/eBPQ/hWxsTI9xfSzeXN5MMb7AVAJYjqee1R/b57aO5jmCyTRFdjDjeG4GRUiQXVm8jQIsiStvKFsFG74PcUn9nPPFcNcPiWbGNnRMdKAJore5DpJJdlj/Em0bT9O9JZTSzRTu7AgSME+gOKImv8AKpJFDgHDOGPI9h61FHDd2nmRQxxyRMxZCWwVyc4NAFYXtwdPtJHuAhkmKO+AOMn/AAq9p88k0cu9g6o5VZQMBxVePTpltbSJ9jGKYu/pjn/GpY7Sa3FxDEy+Q6kxg9UY9vpQBTe8mDy3iXObaN9vlnHzDoT68VZmaW41JYUuZIozDv8AkA5OfelGkw/2f5Jij80xlS2P4sdaQWl5FNDNGYWdYREwbOM560AQT3tzBb3EDSgzRuirJjqG6fjVvUppILeJkcqTKqkgdQajOmNJBP50oaeVg24DhSOgHtSXFtfXkaJIIECOr5BJzigCvcXUqz3h+2MjROBFFgHdx0x1OauXUkoNiSQrPIA649jSHTfMN55jDE7BkIHKkCla0uZY7TzZI2eF9ztg/Nx/OgCG8lkmu5IobsweUmWORgseg5q7ZXIu7SObjJHzAdj3qK309E81p0jkeSRnzjsaksrY2kTx7gVLsygDGATnFAFmiiigAooooAKKKKACiiigAooooAKKKKACiiigAooooAKwNVs5zeGRI2dGA+6M4Nb9c3qckiajIFkcDjgGoqWtqRUtbUbZW1wt9CzQyABwSSvSoLvH2645z+8P86m0+5nW+hHmuVZsEE5BqG7/AOP64/32/nWTty6GTtYhGSRtyT6AZp/lS8fupB/wE1paCoM8zEZwoAPpW9inGF1cqMLq5xzI6jLIyjPdSKaeQec/1rpNY/5Bz/Ufzrmv4T696mUeV2JlGzsdPpX/ACDYvpVL7dcKgl89WYzmPydvUZx+dXdK/wCQbF9KLGyFv5jyInmtIzbh6E10LY3WxUlvZ45bhxOm6OXYkBHLjj8asGW4u7yWCJ/JjiA3sBlix7CmNprO9zJ8omMnmQv3GBTlgu4JjcxIjGVR5sRbGGHcGmMaLuezkniuWEoSIyxuBgkDqCKkhhu5Y45nuyrNhiioNoHp60i2UtzJNLdlVMkflKiHO1e/PrTo/t8SLFsifbgCQtjI9x60ASW0skl3dgvlEcKox04BP86oSXtwLC4k80Ky3OwMQPlXIqyIbu1up3gSOSOU78E4KtjH5VCNPuWsZY38vfJOJMA8YyMigCxYzvJPPEZBNGmNsoHc9veqtxcTvPcS290Vjt+sZAw7Dkj6VchtWtbt2hx5EvzMv91vUfWo7XS4ktts8aPKSSzY6k0ANuJpJ7qzSKd445lZjsxk8cdajlu5rMXNu8pkZYfMjkIGfTB/GlSwu4UtCjxvJAGUhsgEGpf7PknW4a6kUySpsGwcIPbPvQAXU08OimUSHzgiktjvxmq11cst1KHvWhRIVdQuPmP5c1JPbajcWTWrGADAHmc849qm/s/fcyvNsaOSFYyuOQRQBHczznSYJXxHKzJuGAep96W9ld7yK2iuWgO3c75GMdhz3pxsrh7BLeSZXdJFIc55UHPPvUkdgpuriaZUcyEbcjoAOlABptybm0BdgzoxRiOhI71cqta2v2WSfaV8uR9yqBjbxVmgAooooAKKKKACiiigAooooAKKKKACiiigAooooAKKKKAMLV7Od7oyxxl0ZQPlGaq2lrcC9gZoZAA4ySvSpdXlkXUGCu6jaOA1RWNzOt9EPNcqzgMCcg1g7cxg7cxFe/8AH/P2+c9ag9AM9elT33/H/Pj++au6Gqm6kJGSF4z25qbXlYVrysZ3lSkf6qT/AL5PNIyOqksjgdyVIzXY4qjq/wDyDJfw/nVunYt07I5o/UV0uj/8gyLnPX+dc1/nmul0c50yLnPX+dKnuKnuUlvrhVkmM4JWcxiEqPmGccU6a9uYpbpxMn7pwEhI5cccVbsbEQPNJJGhkaRmVupwahbSzLJdyMFWR3DQydSpA4rc2JGluLq7aCJ/JSNVZ2xkkntTftU1ncSxXDiVPLMkbYweOoNOWC7imFyixtJIgE0ecAkdwaVbSW5nea7VFBjMaxqc7QeuT60AJBHeXEKTtdlGcBgioCqj0qS3nkk1C7jLZjj2hR6HGTTIFv7eJYCkUgUALLuxx7igw3VtdSywKkqTYLKxwVIGOPagCCW8nW0vn8zDRzBFOOgyP8amsbh5LqaHzhPGigiQdie3FRNYXElldRuI/MmlD4B46j/CrEVo9tfGSHYsEg/eJjGGHcUAVbqe4luJza3OxYF+YHGGb+7T7i4kuG0/ypXiSfJbZjPTNSW2mRrE5uYo3md2Zmx1yahXTrmKG02NGXt2Y4OcYPQUAKbme1mntpJTJ+5aWORgMjHY1JPLPFoRlEp87ygd+B1py2MkzTSXTJvkj8sBBwgqGS11CbT2s2aADbt8wZ6duKAGT3bLdskt4YEEAdcY5b8Rz9KdPcXB0SOaQbJSVyCvv6VONO3XbSS7HjaARFcc5pj2Fw+nm1aZW2sNjsDkqD396AC/mLXMNtHcmByCztkDC/jU2m3LXNuwdg0kblGI747/AJULYq17PPMEcOFCAjlQBTraz+zXNw6lRHIQVQDGOOaALVFFFABRRRQAUUUUAFFFFABRRRQAUUUUAFZ+u/8AIvan/wBekv8A6Aa0Kz9d/wCRe1P/AK9Jf/QDQBD4XDDwlowdgzixg3EDAJ8te1a1ZHhQKPB2iBEKJ/Z8G1SMFR5a8Vr0AFFFFABRRRQAUUUUAFFFFABRRRQAUUUUAFFFFAHP31rA95Iy3aJk/MrdjUmmWareCVbmOTYDlV68iqF+P+JhPx/F+fFS6R/yE4/o38qwTXNsYJ+8Uz1b61taGwWGcsQAG6k8dKxD1b0zVyIZ0i5/66LSi7O4ouzudH9og/57R/8AfQrK1u4ieCONHVm3Z4OeMGsQDkcA0DjGKbqXVinO6sKTxnP411ll/wAeUP8AuCuSPAOOua662Vo7SNSMMEHFOkOn1KVxe3SXMvkCOSGAAycHOfQe+OammvHaWGG2Cs8q79zdFX1qvbaZvs3MxlSWUszgPjk0kNrc26Ws+zfLFGY3Td1Xtj3rY1Lm66gt53meOQohZSq7egPWq9rezme3jn8tvPj3jYMbfrz0pBHc3E11KYmjR4NiI56nmmWlg9k1tLDCu4oI5lz+ooAs3k9wk8UNt5Zd8khgeB65pkl/INJe5VVEycMp6BgcGkFiZ9QuJ5vMT7qxlHIyAKgewmWyvrdELLI+Y9zZyDjNAFmC6n+3fZZtj5j3h0GMexp1veM9vcySlE8p2XPbA7mmQ2b2d6rwIPJkUCRc/dI6EVXe0uHtJYDGQJbnLDd1SgCa0vbppolukQLOpaMqCMY7H8Oa0qzLuwcPayQGR2jlBO58gL3rToAKKKKACiiigAooooAKKKKACiiigAooooAKKKKACiiigAooooAKKKKACiiigArD1S3hkuy32pI2wNyt/OtyuZ1YY1J8/wB0VFTYiexNY2S/bImW6icowbaOpqld/wDH9cf9dD/OlseNQt+3zjpSXf8Ax/XA/wCmjfzrJ/CZPY0NCIWWck4G0cmtn7RB/wA9o/8AvoVztl/x53vHHliqOOneqU+VFKXKjoNYuIWsTGsiszEYCnPesDsTRjHI9aDwCeOn5VEpczuRKV2dNpX/ACDYvpTLu5uhdiG18ttqb5AwPA9M+pqXTFZdPiDDBIzVe208vJczXBkWSSQ/dfHyjgV0LY6FsSPqDPbW7W6BpLg4UN0X1z9KngW6WQ+dLG6EcbUKkH86z4bG5hghKqC9vKxRGb7yH39asRm4uNQjmaF4o0RgQzdScdqYyK31G4P2ZpRGy3DFQqA5WrV9PNCIkt9hmkbAVhnI7n8Kz7fTZbSKC4ihX7RGzb13ffUn19atS2j3OqM8gkWJIgEZHxkk80APjvZDZ3DOqieDcGHbjkH8ait725861SXy3Fwm75Bgpx/Km/YZo5b5UVmjljG0s2SWxiiGxktGtJoIhuCCOZM9vX86ALcFy0lxdRttCwkYP1Heq0F7cmSJ5RGbeVyisAQfY/jTZYLr/iY7I8GUqEOeo6Glu9M/0JFgMjSRlSimQ4BFAGpRQOgzRQAUUUUAFFFFABRRRQAUUUUAFFFFABRRRQAUUUUAFFFFABRRRQAUUUUAFFFFAGLqtvDJdbvtKRybcFW/Q1XtLJDdxlLuFyrBto703Wcf2i3T7g59KrWf/H/Bxj5x0+tYNrm2MXbmFvf+P+f/AHz1q7oZAuZSTxs6n61Svv8Aj/nHXLmptP8A9Xecf8sjSXxEr4jovtEH/PaP/voVR1a4hOnyIsiszYwAc9650DgUYxkgAH+VU6l0U6l0L17Cul0j/kGRcjv/ADrmj15FdNpKldNhDDBIzRT3CnuNu7i6FyIbTy2YJuYMDx/+ulbUCbW3eKPdLOdqqTwD3z9MUyCyaS4uZ5zIju+F2vj5QOP61BHYTwwDyVy8E7PGrn7yEdM/ia2Ni/Ct2r5mlidMdFQgg/nVOHULg+RJJ5RSWUx7VGCPfrzUqtc3F/DIYXiijDbwzDkkelVYdOmtokuI4wblJGJUn7yk0AXr+4lgWNYNplkbaqsM5psF5I1vcCVVE8GQwHQ8ZBHtSTWjXOoI8m9Y0i+Uq2PmJ5/So1sXhubnygzJNDjc7ZJbmgBLa/nLWfmtE63KkgICCvGc+4q3DcPJe3EJC7YwuD35qhb6a9klpPBEPNVdkqZ+8D3z6ipZ4bgtqBjjJMqKqHPXjBoAbFf3IlWSURm1aXy1cAgn0P0zWrWTc6Uq6f5dv5pdMFFMhxkVrDoM9aACiiigAooooAKKKKACiiigAooooAKKKKACiiigAooooAKKKKACs/Xf+Re1P/r0l/8AQDWhWfrv/Ivan/16S/8AoBoAh8Lhh4S0YOwZxYwbiBgE+WvatasjwoFHg7RAiFE/s+DapGCo8teMVr0AFFFFABRRRQAUUUUAFFFFABRRRQAUUUUAFFFFAFK40u2uZTK4YMepU4zRb6Xb20yyxl9wzjJzV2ilZC5VuZp0O0OeZOT/AHqkXSrdbeSAF9jsGPzc5q9RRyoOVGb/AGHaesn/AH1R/Ydp6yf99VpUUuVC5V2KMGk2sDhwpYjpuOcVeooppJbDSS2CiiimMKKKKACiiigAooooAKKKKACiiigAooooAKKKKACiiigAooooAKKKKACiiigAooooAKKKKACiiigAooooAKqXWnW924eQEMOMqcZq3RQ1cGrlCLR7aGVJEMm5TkZakk0a1lleRjJljk4atCilyoXKijHpVvFHKil9sq7W5qP+w7T1k/76rSoo5UHKjN/sO09ZP++qdFo1pG+7azY7McitCilyoXKuwAADA6UUUVRQUUUUAFFFFABRRRQAUUUUAFFFFABRRRQAUUUUAFFFFABRRRQAUUUUAFFFFABRRRQAUUUUAFFFFABRRRQAUUUUAVbrT7e8YNKpDDupwahj0e1ilWRTJuU5GWrQopcqFyooS6PbTSvIxk3McnDU6HS7eBZFQvh12nJ7Vdoo5UHKjN/sO09ZP++qP7DtPWT/AL6rSopcqFyrsZ8ejWaPuKs3sx4rQAAAAGAO1FFNJLYaSWwUUUUxhRRRQAUUUUAFFFFABRRRQAUUUUAFFFFABRRRQAUUUUAFFFFABRRRQAUUUUAFFFFABRRRQAVn67/yL2p/9ekv/oBrQrP13/kXtT/69Jf/AEA0AQ+Fww8JaMHIZxYwbiBgE+WvatasjwoFHg7RAiFE/s+DapGCo8teK16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s/Xf+Re1P8A69Jf/QDWhWfrv/Ivan/16S/+gGgCHwuGHhLRg5DOLGDcQMAny17VrVj+FNg8HaIEUov9nwYUjBUeWvGK2Mj1oAKKKKACiiigAooooAKKKKACiiigAooooAKKKKACiiigAooooAKKKKACiiigAooooAKKKKACiiigAooooAKKKKACiiigAooqOWaKEAyyKgPAyaAJKKgF7asQBPGSenzVPQAUUZoyKACijNGRQAUUUUAFFFFABRRRQAUUUUAFFFFABRRRQAUUUUAFFFFABRRRQAUUUUAFFFFABRRRQAUUUUAFFFFABRRRQAUUUUAFFFNd0jQu7BVHUmgB1FV/t9p/z8R/99VOrBlDKQQehFAXFoozRkUAFFGaMigAooooAKKKKACiiigAooooAKKKKACiiigAooooAKKKKACiiigAooooAKKKKACiiigAooooAKKKKACiiigAooooAKKKKACiimu6xoXdgqjqTQA6iq/2+0/5+I/++qnVldQykFT0IoC4tFFGR60AFFGaMigAoozRQAUUUUAFFFFABRRRQAVn67/yL2p/9ekv/oBrQrP13/kXtT/69Jf/AEA0AcfoTyjw/pgaUlhaRcqSAfkHbPFX/Mk4/eP/AN9GjQtJjXwbpVyjMg+wQsI2XGBsXim5yAcc1zSTT1OeSaZ0OiMzWJLFid56nNWXv7VJTG0yhgdpHofSquh/8eLdf9YariCa4utRgjVAkjgM7dV47Ct4/CjaOxpyXttDL5Ukyq4wSD2zT5biGBQ0kgUHp7/T1rHuxKl3dpEiyL5Cht3Jx6ip4fKXUrbL7ohbAQs3Qnv+OMVRRoQXcFzuEUgYr1BGCPwNMfULWNyjS/MvDYBOPrjpVS7K/wBr2vk/67a+/H93HGfxp+kGIaag+UOM+bnruzzmgC6JozN5IYGTbu2+1Na6gQyhpAPKGX/2RVSB0/tu4BYZaJSvPUe1VLhlMusYYH92vH/AaANaC7guciKQMQM4xg4+hplzf21owE8hTPT5SaoWIf7dC1zsV/IAi2dGHGc+44pQZbq/nlWBJY4/3Sbnxg/xcfjQBozXcECI8j4VyAuATk/hSQXkFwzrG/zJ95SCCPwNYqu32KyWVgrQ3flk544q9cOsurwiH5mSJy5XsCOAfxoAupdwSWxuEfMQBO7B7Ux9Qtk8vLk+Yu9dqk5HrxVO2lh/sDHmKMRENk4IPeoUMxm0/wAgoH+yn7+cdBQBpveRfYnuY5FKBSQxzjPvSSXaW1qktw2cgZZFJFZkTIPDtyobbIofzQf4WzzUsrTT3VrbwhGWKMSurnAJ7UAacE8dxEJIzlT7YxUlZtg0iajdwyhVJCyYU5HPWtKgAooooAKKKKACiiigAooooAKKKKACiiigAooooAKKKKACsfXxmGAn+/WxWfqz2626LcIzKzcFTyDUy2Jkro5sgbScCta/vJo7W2iRyu+MMzDqap/8S7HP2jH4VPqoUPbCMkoIRgnuKySaTMlonYo+ZJx+8fPb5jR5kmBmR/8Avo0RRmaWOMYDOcDNbA0FSBunbPf5alJvYSi3sY/mSd5H6/3jR5knP7x/++jWydBX/n4b/vkViH+IdhxQ01uDi1ubGhu7yz7mY8Dqc1qTXkED7JZArY3Yx29aytBP72cc9BU9z5v9tAQojM1vj5zwOa2h8JrD4S9JeW8QQvKoD8qeuac1zCkHntKgixnfnist7ea0lsYYRHJIqSff4BzzUMPliCx8xlaLz2MwPRX5wD6c1ZZrxX1tPJsST5yMhWBUn6Z60TXtvBJ5cknz4ztAJP6VW1QoUt9m0z+avl469ef0pNOZBdXqyECfzSTnqV7fhQBcW7gbysSD99nZ74pxnjEwhLfvCu7b7VTuGT+07LO3Zh8HtnikkKnXYsMpPkNx+IoAsQ39tcSbI5QWOcDBGcdcZ60+5uobRA87lVPGcE/yrDtN4WxM5RbYSsUdeu7JwCfer11JLPqaQxRrIkA3uC2Mk9KALrXcC2pud4MIGdwFJHfW8kqxK5DsMqGUrn6ZrIkdktdUt5QqMMSAA5ABq3fMsyWaxMrz+YpUjqAOpoA0I545XkVGyYztbjoahOo2vlCQSZUuYxhSct6VX02SNGu1d1WQTsWBOOO1Z0bE2cJjZd3247Sen44oA3YbqGdGaN87eGGCCPqKit7sPZG5kYMhJIKKelVtPZhc3i3DYuS2WA4BXHBFVIpZJdKs7aEjdOxBy2PlB5oA2LW8gvELQvnHUEYNT1kxiaDWYWlWKNZYimE7kcj+da1ABRRRQAUUUUAFFFFABRRRQAUUUUAFFFFABRRRQAVS1bnTZfw/nV2q988cdnI0yFo+AQOvWk9hPY5MgYPArVjupLfRFMZwzSFQfQVU/wCJdjpcfpVq7WFdJh+zszRmQn5uuaxStcwStczvNkJyZJM+7mjzJOMyP/30aZ2HH/162Y9CDxqzzkMRnAWpSb2BJvYyfMk7yP1/vGjzJOf3j/8AfRrZ/sFP+e7f98isi5iEFxJDncEOM0OMluDi1uW9JdzqaAuxBU8Fia35rmK32+a4XccL71z+j8aovH8JrS1Uut1YGNQz+YcA/StqexpT2LZvrYQCfzl8stt3e/pT47iGaMyRyKyjqc9PrWTdW0sFsHby2mkuVfaB8o7YqFyRaagZflm8xPNjUcBcjkeuRVmhrpqNpI4VZhycAkEA/Q9KlnuYbfb5sgUtwB1J/Cq16bc6TJynl+WduPXHGKrWpYanH9qwJPsy7N3c98e9AF9b62aEy+aAgbaSQRg+lSSzRw7PMYLvbaue5qlqzR/Zk3bSgmTf7DPU07UGUvZ/MD/pC9/Y0AStqNoszRNMA6ttOQcA/XpU8sqQxNLISEUZJAzWDcFyb9Tt+z+evmt/Eo45FX9RdnW2tYcP5x5G7G5AMnmgC3b3cF1G0kMgdV6nFRR6naS7dsp2ucKxUgE/UiqiySRasUkiWMTQHAVsgle/5VEksQ8MqjMpZkwqg5JOeMUAbHnx+eYN37wLu2+1Rve26CYtJjyceZwflzVS2by9UdZ2AkNumMnr1z+tU55FcaxhgwXZ0OaANiC8guGKxsdwGcMpBx6802C4Ms1x86lIm2hVByD3zVO3aRdUT7WybmixBtGAfX8aiNwYItRZCu8z7Fx6ngUAX7fUba6lMcbNvGeGUjp161brEmS4tBZvIsarC4XKk5OeDmtugAooooAKKKKACiiigAooooAKKKKACiiigAooooAKKKKACqWqjOmzDGeKu1XvWjSzlMqlo8cgUnsJ7HJjHFakFzJbaGTGxDGUqD/dqtnTvS46eoqzcrAuip9nZmQy5+fqDzxWKVrsxWhnmWQ5JlkPPPzGk8yTnMj4/wB400+/b9K14dD3wq0k2CRnCjpUpN7CSbMrzJM/6x8f7xo8yTjEj492NbP9gr/z8N/3yKyrqAWt00AbcF7+vFDjJbg4tbljTJHbUYgXcrz1augmuIrcAyuF3HA965zS8DUouPXmtfVS6vZtGqswnAAY4HQ1rT2NKexZ+223kef5q+XnG739KkinimQvG4ZR19qybm2lt7WSZ/L86WeNto+6MEYqKUSFNR3YWc7d8a9NnqPXitDQ1RqVozhRMPmOAcHBP16VLPcw2yhpXCgnA9T9BVa6NodKk5TyfL+Xb06cYqrbbVv7b7TxIbVQm7+93/HpQBoLfW7QvL5mEQ4YlSMVJJcRQ7PMcLvYKvuTVPVWH2PjBAkTf7DcOtN1NkP2TDKf364waALLahapMYmlAZTg5BwD7npVbxA6x+G9TZugtJegz/AaoXRl83UVVUNuXXzTjLAY5Io8UzZ8M3EFuQwmtpMEHqoQk0AP0cOPAemByGcadDkgYBPlrWSDwDjmm6Fqbt4P0m1ih8uMWMKjjnAReMdqcOg61hUab0MKju9DotD/AOPA/wDXQ1cJtrZ2ZmjjaQ5JZsbsVS0M5sD/ANdDTLxhcaksTwPLDANzBVzlj0z+Faw+FGsfhRpBIi5mAGWXBYHqKrqmnyoLZfJZc5CBgcfSsxZD/Z7W77440uRGwbghCc4PtWrK1vbSW6eSMu21Co6cVRQQLZQSGOFohIeCA2WP9aJ7WzJMs6RjPBZjgH6+tYzZzJE0SqjXn/HxnG08H/6341o6rJuSK0VWfzW+YKMnaOtAFl7e0u0ViscirwrKen0IpkUWnnfFEIDvGGVWB3D3qrZSBNRnhWF4Y5Iw6Ky45HBxVGzLNFYI0QjTziRNnJJBPHtmgDeKQM8aEIXj5QZ5XtSRyWyuY45IgzEkqrDJNVWZU1qRz/DbZP0yazSxazlvfssv2hmEivt4Cg8fhigDda1t2RkaFCrNuIK9/WnxQxQLtijVB/sjFLG/mRK4/iANOoArvY2ruXe3jLHkkr1qVYYlKlY1BUYUgdBT6KAIzBCd+YkPmff+X731pRFGr7wihsYyBzj0p9FACbF379o3YxuxziloooAKKKKACiiigAooooAKKKKACiiigAooooAKKKKACiiigArJ15SbaJgOFfn2rWrP1e6e2gTYqsHbaQwyKmWxMtjmy3B6Vf1EYWzH/TEUwagwGTbW59RsqbVmV2tnVdqmIEKO1Y6WZirJOxVsv+P2Dp94fjXWVydiM39vj+9WlNrcsczosKkKxHJ61UGktS4NJam1XGN95vYmtRtdnKkCFFPQHJ4rKPfOc0pyT2FOSexsaCf3s49hWtIIIpftEhRHxt3sccelZOgn97P9BVrVJN7Q2gRnEh3OFGTtFaU/hLh8JdCQzuk42uVztcHOPWoibFWlQtBukPzqWHzH3FZpmaBdQjhjeIGLzI1K4x2JFXP9FtNMSTylZMKeBnJOOfzqyx8cGn2k2V8lJcY+Z+R+Zqae1tpvnmjUkD7x44+tY1+WW9vytuJA0C7if4B6+9X7iVrTSI1ibzZGVY0IGdxPegCwsdncQeQgikjX+FSDj8qZHFYQTYTyVl6fe+bnt61Qg22l/aiK3liRgY3ZhgMeoPuetV592dQUQgo04DTE/c6c468UAbhgthELdkQITwh796DJawzNmSJJWAzlgCfSqtwoF9p3O7BYZ9flqpLtvbi6d7aWRVBijKrwPU5+tAGw0ELly0akuMNkfeHvSRW0EBJihRCepVQKh02driwid/v4w31HFW6AIJbO2nffLBG7epWnC2gVQqwoFB3ABRwfWpaKAGlELhyq7gMbsc4pFhiTbtjQbc7cDpn0p9FADSiMysVBZehI6U6iigAooooAKKKKACiiigAooooAKKKKACiiigAooooAKp6qCdNmwCTgdPrVyq1/M1vZSSJjcMYyPek9hPY5TcMHpV5/+QLF/wBdjTf7QfGfs9vnr9yp7qVZtJhdY1j/AHhBVelYJLWxgktTNHbt/Wuxj/1SfQVx3pW7daq9rKsSRKwCAkk1VNpXbKg0rtmtXKaj/wAhC4/3v6Vd/t6bn9wnX1NZksjzSPJJ95jk4FE5JrQJyTWhc0fjVE4/hNdDLHExWSUL+7O5Wb+Gue0f/kKJ1+61bOpzvBZkRqWlchEUDJyaunsVT2Jj9nuwBuSUIwbhs4P4U2R7OOffK8Syldp3MASPSsyDZZ39skMEsSyIY2LrjcRyD9etWNNWI6e88ih5GLGUkZJIJ4qzQlFrptuyy7YU7qWbj8ATirEsEF1GPMRZF6qf6g1mXEvmz2E8Fv5gaN8RnA4xU2nyJb6QZmICjc5X+5/s/hQBZhjsQHhi8lt33l3BifrUf2XTbaRQVhRxyu5uR9MmstmaO3jvDayLcCQSO+3C4Pb6YqxeMw1WV44FnP2XO0nHGTQBqbLeIO+EUSn5iejHpTWW1tzGWMUewEJuIGB7VnOqf8I/AFcSDcnJ/wB4cU+7cXGorC8LywwAMwVc5Y9M0AaeyN2WTarED5W9jUcdlaxOHjgjVh0IXpVXSJCYpoWR08qQgK/UKeRWjQBFNbQ3AAmiV8dMjpQlrbxoUSGNVPBAUc/WpaKAGNFGxUsinYcrkdPpSfZ4ef3SfM24/L1PrUlFACMiuMMoYdcEZpaKKACiiigAooooAKKKKACiiigAooooAKKKKACiiigAooooAKqampbTpgoydtW6r30zQWckqY3KOM0nsJ7HJhuh46Ve/wCYGP8Arv8A0pv9oP1+z2//AHx1qxcTCfRlcRLGRNgheh4rBW1MFYy2+6eM12MX+pT/AHRXHNyDW7daq9pIsKxK3yA5Jp02luVBpXbNeuY1T/kJSjHpwPpVr+3ps/6hOnqazJpnuJmlk5ZuTinOSa0Cck1oWNLwNTi/HmuklSIhXlxhDuBJxg+tc3pXGpxfjW9qM7W9mzIA0jEKinuTVU9iqexITb3a7Q6SgEHCtnB7dKbL9kjuBJK0Sy7cAswBxWZbolnfWoit5IlZTHIzDG49R+tWNLWOS1lmkQNK0jeZuGTkHpWhoS/ZtNhKzFYUDHcpLfKfcDpVmSGC6jG9VkXqD1/I1l3E4lbTZYLcOG37YyQO1TaWyQ6bJKW43O7J/c/2aALEEdim+GHySW+8u4En60022nWzDcsKMDuG5un0zWUSUtRdtbSrcmQStIEAAXPTPpirN28g1USRQC4/0YnaSBjn9aANTbBGHc7FEn3iejVm68lrB4evgwjTbazCPJAx8h6VC8YHhpQZN4JDZ9Oen4VB4okE1he2xhaSOK0kkfAzztO3/GgDG0K0uT4e0wtG7H7JFllUgH5ByK0VsbpyAsD5+mK1fCgUeDtECIUT+z4NqkYKjy14rXrP2aM/Zoq2FqbS0WNiC3VsetTRwpHJJIoO6Qgtz6VJRWiVjRaELWkLmXcgYS43g98DFRJptvHJG/7xjF9wM5IFW6KAK/2KAwSwlMpKSzjPUmnLaxLLHIAd0abFJPQVNRQBE1vG9ws7D94qlQc9jUa2Futp9mCfugcgZ5BznrVmigCB7OF2ZmB3NH5ZOf4af5CfZvIx+727Me2MVJRQA2NFijWNRhVGBTqKKACiiigAooooAKKKKACiiigAooooAKKKKACiiigAooooAKKKKACiiigAooooAKztYt5J7VfKQuVcEqK0aKTV1YTV1Y5E2dxg/uJf++au39vM62u2FziEA4HQ+hroaKj2atYlU0cxZ2063sDNA4AcEkqeKbPaztcykQyYLk5211NFHs1awvZq1jkvslwf+WEn/fJo+x3LcCCTP+7XW0UvZIPZoztJsXtY3eUYkft6CrpgjNyJ8HzAu0HPapKK0SsrFpWViI28bT+cy5fbs56YqA6XakbdrbM7tm87c/SrlFMZCtrEs8kwX55FCtnoQKYtjAkccaqdsb70GehqzRQBHLBHMULrnY25fY01bWFDMQn+uOXB71NRQBAtnChhwp/c5CZOcZp1vbx20Xlxghck8nualooAjggjt4ykYwu4tj3JzUlFFABRRRQAUUUUAFFFFABRRRQAUUUUAFFFFABRRRQAUUUUAFFFFABRRRQAVWv4WnspI0ALEcA96s0UMDkvslyCf3Emf92rbwTf2PGnkvu84krt5xXRUVmqaRmqaRyJtbkYIt5P++aualbzyXmVhcjYvIHtXRUUezVrB7NWscl9kuD/AMsJP++aDaXGCPIk/wC+a62il7JB7NGNpFhNFMZ5l2YGFU9frWrJAkrxs4yY23Lz3qSitErKxaVlYjlgSZo2cZMbbl571BJp1vI7N86FvvBGIDfWrdFMZAtnAjQsqYMIITB6A0jWVuyTKU+WY5cZ6mrFFAEUtvHNbmBxlCMEUgtohc+eAfM2bOvapqKAK32C38l4ghCO+8gHvnNSxwRxyySKCGkxu59KkooAjSCOOWSRVw8mCx9cVJRRQAUUUUAFFFFABRRRQAUUUUAFFFFABRRRQAUUUUAFFFFABRRRQAUUUUAFFFFABVe9iaezljX7xXj61YooA5L7Hc97eUEdflq4beb+xQnkvu87O0DnHrXQ0VmqaRCpo5E2lxg/uJD/AMBq5qdvNJcqUhcjy1GQP510VFHs1awvZo5L7JcZ/wBRJ/3yaBaXAAHkSf8AfNdbRS9kg9mjF0nTpY5vPmUpgfKprWmgjn2eYM7GDD61JRWiVlYtKysRywJMULjJRty896hfT4HmaUb0Z/vbGIDfUVaopjIFs4V8jauPIBCc9KRrGBlnXZgT/wCsAOM1YooAie3jktjbsMxlduPakW2iWZZgvzqmwH0FTUUAVW063aOSPaQkj72APf8ApVTWreOPRdXmUHfJaSbjn0Q1q1n67/yL2p/9ekv/AKAaAIfC4YeEtGDkM4sYNxAwCfLXtWtWR4UCjwdogRCif2fBtUjBUeWvFa9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frv/Ivan/16S/+gGtCs/Xf+Re1P/r0l/8AQDQBD4XDDwlowchnFjBuIGAT5a9q1qyPCgUeDtECIUT+z4NqkYKjy14rX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9d/5F7U/wDr0l/9ANaFZ+u/8i9qf/XpL/6AaAIfC4YeEtGDkM4sYNxAwCfLXtWtWR4UCjwdogRCif2fBtUjBUeWvFa9ABRRRQAUUUUAFFFFABRRRQAUUUUAFFFFABRRRQBgXOq3cdzIilNqtgDbU+napNPdCCUKQwJBHGMVUv8AT7n7ZIyRM6scgrT9LtLmLUI3khdVAPJHtWKcuYyTlzFy51qKGVkjjMm3gnOBUX9vc4+zH/vqsVur/U80oBJ2hWPfAFLnkTzyNn+3+n+jHn/ao/t8f8+5/wC+qx/KkGB5T9P7ppCjooLIwB7kYpc8g55Gwdf/AOnY+n3q14ZPOhSTGNwziuOPTpnNdZa5GnxEdRGMflWkJN7lwk3uWKKxrW9uCbN2nEpnOHiCgbff8KRb25V42FwkrNMY2gCjpk8j8K0NDaorPVp76WYx3BihjfYAgGSR1JNRtfz2sd1HIBJLDt2NjG7dwM0AalFU4La6V0klvGY9WQKAp9hS2csksU7u+7964TjoAcCgC3RWJ9suG0+zke4CGSUpI4HbJ/wq7ptxJOkwd/MVJCqSgYDCgC9RWG13MHmvUuSbeN8CIkfMM4Y/4VblMs+piFZnSLyd42HHOaANGisaa8uIILm3Mu6eJlCPjqG6Z96tanNLBbQmNyrGVFJ9R3oAv0yWWOFQ0jBQSAM9yaxri8ZLm7/0tlljYCKIchjjpjvmrt1LIDYk5RnkAYde3SgC/RWRdyvPfSRQ3hg8pPmO7gt2GKv2Nz9rso5u7Dn696ALFFFFABRRRQAUUUUAFFFFABRRRQAUUUUAFFFFABRRRQAViX2p3MF48aMgRcYyK26wdUsLh7wyxxl1bH3e31qJ3toTO9tB1lq1xJdxxShWVzjgYIq3d6vFbSmJUMjr1xwBWXZWV0l7AzwSKoYEkjpVe7P+nXH/AF0P86jmkkZ80kjU/t/p/ox5/wBqj+3x/wA+x/76rFGTgAE59O9O8qQAfun5/wBk0ueQueRsf2+P+fc/99Uh1/Gf9GPH+1WRsdRuKMBnqRxTOxIpc8g55HXWlx9qtkm27d3bOamqlpX/ACDYvpVIXtyEE3nh3MxjEG0fMM4+tbrY2WxtUVjz3lxHJOy3CFo5giwbRlhx+OeTVgyT3l3LDFL5McQAYgZYsf6UxmhRWabqazknimbzQkRlRyMEgdQadDb3kipNLesrHDFFUbR7UAaFFU7SV5bu7y+Y0cIq+nAzVKS8uBYTv5u1ludgbHRcj/GgDZoqhp9w8s08fm+fEhG2XGOe4/CqtxcTNcXUsNyVS3H3SRhmHJFAGzRWZNM1xdWQjmdIpkLHYevGaZLcz2a3UDymQpF5kb4+bGcc0Aa1FULyaWLRTKj4lCKdx9eKqXV3supRLdvCEhVkA7k5/OgDXllSGNpJGCovUmnAggEdDWZczTnSIJHBSZmQMMeppb6QyXkdvHctAwXc7BsYHbj1oA06KqabcG4tfmcPJGxRmHcjvVugAooooAKKKKACiiigAooooAKKKKACiiigAooooAKKKKAMbUdSuLa8aKMqFCg8io7TV7h7qOOXaVdscDkUavZXEt35scbOrKB8vYiq1pZXSXkLNBIFDgkkdOaxblzGTcuY1rzVorWXygpkkHUA4Aqt/b4/59z/AN9VmX3/AB/z/wC+elQDqFAJJ9KTnK+gnN30Nr+3x/z7n/vqj+3xz/ox4/2qxxHIBkRv1/umgxuoJMbjHqOlHPIXPI2Dr/8A07H/AL6rStLj7VbJNt27u2c1yZ/Gul0cY0yLjHX+dVCTb1KhJt6l6isM3t0Eab7Su5ZzGsO0fMM9PXNPnvp4pboi5TdHIFjhKj5s449a1NTZorPaS6urxoI5PIjjVS7AZJJ7U03U1lcSRTv5q+UZUbGDx1FAGlRWdBFd3MMdw14yM4DbFQbQD29/rUttLNJqF2rMDFGVVAOxxk0AXKKx5ru4W0vnE2DHMFVsDgZH+NWLC4kkuZovO8+JAMS4HB7jigDQorIuZppbu4NvdGNYF+6SMM/pT57hrlrDy5XjScEtsOD0zQBqUVlNcTWbz28kpkAgMkch6jHUH9KfPJPFoHmiU+cIg28+tAGlTZJEijZ3YKqjJJ7VjXN0RdOk148CCBXBX+9/WpJ57htCjlk+SZiuTj39KANZWDKGHQjIpazb+Uvcw2qXDQMQWdw2ML/jU2m3BuLZgz72jdkLeuDwfyxQBcooooAKKKKACiiigAooooAKKKKACiiigArP13/kXtT/AOvSX/0A1oVn67/yL2p/9ekv/oBoAh8Lhh4S0YOQz/YYNxAwCfLXtWtWR4UCjwdogRCif2fBtUjBUeWvFa9ABRRRQAUUUUAFFFFABRRRQAUUUUAFFFFABRRRQBy17LIL6YCWQYboGNT6RPKb8IZHKsDkMc9qffWtu967LeRRknLK3Y0/TLREvFlS6hl2g5VetYpPmMUnzGQerfU1t6CBsnOOd2M1iHkt9TxW1obqkE7MwA39TUw+IUPiNmsvXT/ocf8A10/oav8A2mD/AJ7J/wB9Vl61cwyQJGkiswbccc4GK1m1yms3oYh6dM5rrLQZsIgP7grlD0+v611ll/x5Q/7gqKW5nT6kenWn2S1RWRBLjDMo6/jVUadKsPmRiOO6WVnVh0IJ6H8KW5vbpbiZrcJJBAuXGOc9wD9Oanmu5Hkhhtdu6VN+9uirWxsNSC6tZpWhEbxyHcY2bG1u+DjpTP7NeeG4NxIBNMR8ydEx0xU+bmC3meWRJCqFlwuOQKrWd7cNPbpK0cizxl8oMFPr7UAWYjfjy0kWEgY3uGPI+mKjjgurXzIoVieJmLKWYgrnnB9aW9muRcQwWrIHbJbcucD1pkl9INJe4VQsyZVgegYHBoAZFp0q2lrFIY2MUu9vQ9f8amS0mhF1FG6+TIpMYPVGPb6U22u5vt32WVklzHv3oMbfY0+3vHktrmSbbH5TsoI54HegBo0uH+zvs5iiMnl7d+3v6/nUYs7yKaGWJomZIfLbfnk+tLZ3d150SXmwCZSY9qkHI9fw5rSoAzm01pbaYSzZuJCG8wLwpHQAegplxbahdpGkpgUI6sSpPOK1KKAM86aJHvPNIKzEFSBypA605rW4kS13yKXhfcxH8Qxir1FAFOCwjTzWmjjkd5GfJUHg9qfZWxtYnTcCDIzAAYwCelWaKACiiigAooooAKKKKACiiigAooooAKKKKACiiigAooooAK5vVZXXUJAsjrwOAxArpKxNTtreS73fao4nIG5WqJ7ETWhT0+4mF/EPNchmCkMxOahux/p1x/10P86u2VkhvInS8hkKtnaByapXf/H9cf8AXQ/zrJ35TJ7GhoKgzzNgZCjHHSt2sHQiFlnLcAKOT2rZ+0wf89k/76rWHwmsPhKusnGmv9R/Oua7Gug1e5gayaNZFZ2IwAc96wD0J65/Ws6m5nU3Om0r/kGxfSiwshbCRnjj8xpGYMBzgn1o0r/kHRfSmXc939qMVoUOxN7hl6egz6mtlsbLYY+mtJ9pcbEnaTfFIOowBjNPW3uoZzcRiMtIo82MsQNw7g4pTqBktrYwKDLccKG6Ljrn6VPAl0r/AL6VHXHZcHNMZAtlJO80l0VBkj8sKh+6v19aWNb+KNYtsLhcASFiOPcev41XttQuCLZpWjcTuV2qMFetWr+eaPyYrYr50jYAYZ47mgBoguLa5me3WN45juKsSCrYx+NVxptw1jJDI0Zd5vMyOmMjj9KnS8lFlcNKoE8GQwHQ45B/EVFa3tx51skzxyeem7CDlO/5UAWIbR7a9d4mUW8gy8fo3qKbaadHFa7J4onlJJZtuc596fb3LyXN3G+0LERtPsR3qrbXt15sTzlDbzOUQhSD7H8aABLC5hS0MZiLwBlwc4wam/s9plna5k3STJs+UcIPQVfooAyp7TUJ7E2jNBjaAZOcnHt26VOLDdcyPLtZJIVjK47ir1FAGc9lcSWC27SqzI4IY91ByAfepY7FftM806pKZCNu5QdoA6VcooArWtoLWScrtCSOGVVGMcYqzRRQAUUUUAFFFFABRRRQAUUUUAFFFFABRRRQAUUUUAFFFFAHO6vJIuoOFkdRsHCsRUNlcTC+hHmyEFgCC2eKvarbwSXO43UcUm0BlfuKgtbOP7ZEy3sLsrA7R1NYNPmMWnzFS+4v5/8AfPSruhqDdyEgZC8fnVK+/wCP+f8A3zV3QyFuZSeAE/rSj8Ql8Rv1R1f/AJBkv4fzqz9pg/57J/31VHVrqE2DoJFZmxgA5rZtWNZPQ58/XFdLo/8AyDIuvf8AnXNH610uj/8AIMi69+v1rOnuZ09xbGxFuZnkSMyPKzhgMnB96hfS/NkupG2LI7hopAPmUin3k939qWGzMZYJuYMOB6fnR/aLPaW7woDNOdqqx4BHXP0xWxsAt7yKb7ShjaV0CyxkkKSO4NKLJ7ieSa7CDdGYlRTnAPXn1qaFLtZMzTRumOgXBqjBqFyTE7tEySTGLYBhl560AWYI763hECiF1T5UcsQcdsjFHkXNvdSywCORJcFkY7cN0zT7+eWJI0tyvnu2FVhnPrTIbuU29ws20XEAO7HQ8ZBFAEBsLmS0uo3MW+aUOME4xkcH8qsxWjW94ZIdixSD94nTBHQiqtpfXLPaea8UguFyVQYK8Zz9Kuwzu95cxNjbGFKke4oAittORIm8+OKSVnZixXPU1AunXMUVp5bRM8DMfmzgg0kV9dB1ml2NavL5akLgj0P0rWoAorYNMZZLtlaSSPy8J0VahmtL6WyazLQbMbfMOckfStSigCgung3jSyhGRoBEV/nTH0+4bTvspnVirjYzD+EHoa0qKAKa2KNezzzKkgfaFDLnaAKW2s/s1zcOpURykEIoxg45q3RQAUUUUAFFFFABRRRQAUUUUAFFFFABRRRQAVn67/yL2p/9ekv/AKAa0Kz9d/5F7U/+vSX/ANANAEPhcMPCWjByGf7DBuIGAT5a9q1qyPCgUeDtECIUT+z4NqkYKjy14rXoAKKKKACiiigAooooAKKKKACiiigAooooAKKKKAOUvwRqE/s2f0qXSP8AkJx/Rv5VtXGmW1zJ5jqQx6lTjNJBpdvbTiWPduGcZOay5HzXMuR81zmSeW+v51ci/wCQRc9P9Ytax0W0JJ+fn/aqQaVbi3eH59jkE/N6UlTYKDOYwAR0/KlAC8dP6V0X9iWno/8A31R/Ylp6P/31S9nIn2cjnD0I55PauutlaO0jUj5ggGKgh0q0gcOELMOQWOcVdrSEeXc0hG25mW+mhrV2nVxPIWZgHPU/TimQWt1DHaT7N0sUZjdC3JXtg+ta1FWWZnl3U811I0bRq8GxEZhyeeeKZaWEtmbaaKNQxQRzx5/XNa1FAGctj52oXM86OM7VjKuRlcc9D61A9hMtpfW6LlJGBjyeuetbFFAGfFaPZ3qPbxr5Mq4lX+6R0NV2s7iSzlhMeBLc7mG7+D1/StiigDMudO2yW0lsHLRygndISAvfrWnRRQAUUUUAFFFFABRRRQAUUUUAFFFFABRRRQAUUUUAFFFFABRRRQAUUUUAFFFFABXM6uP+Jk/0FdNVW50+3u2DSKdw4yDipnFtaEzV0c9Yn/iYW/P8Y5pt2f8ATrj/AK6N/Ot6LSLWGVJED7lORlqJNHtZZWkbfuY5PzVn7N2sZ8jsZFl/x5X3QfuxVHaBjOPyrp49Lt4o5EXfiQbW+btUf9iWn+3/AN9UOm7A4M50YH+FIeh56j866P8AsS09H/76p0ekWcbBthfHZjkUvZsXs2SaYhTT4QwwcZqC30/fLcS3Ife8hxhyPl7dK0qK3WhutDIhsLiGCJlX95bysUUt95D2qwn2mbUY5WheKJEYEMw+YnHYVfooAxbfTZbSKC4iiX7QhIkXP31J9fWrUlk1zqhlmVvKSPEZVyOT16VoUUAZYsZI5L5Y1PlyxgIWbJLY/wD1UkFhJaG1mt4lD7BHMmeo9c+tatFAGTPbXRXUdkfMxUJyOR0NLdaWBZqLYOZYypUGQ44rVooAB0GaKKKACiiigAooooAKKKKACiiigAooooAKKKKACiiigAooooAKKKKACiiigAooooA5zWQf7Qb/AHBVazP+nQeu8V0V1YQXbBpVO4cZBwaij0i1ilSRd+5TkfNWTg+a5k4O9zCveL+ft855qbT/APVXnT/VGteXSLWWVpG37mOThqfDplvAsgUNh12nLdqFB3uCg7nLBQF6CncDJ7H9a6L+xLT0f/vqj+xLT0f/AL6qfZyJ9nI50nvnium0lSumQ5zyM801NHs0YEoW9mbIq+AAMDpVwg1qy4Qa1ZnQWPmz3E1wrq7vhcORlR06fjUEenzxQDykAkguC8QZs7lPv+dbFFaGhnr9pn1GCUwvDHGrbtzDkn2FVoNOlgjS5SIfa0kYkE/fUnp+VbNFAGfNZtdaiskoYQpHhdrYIYnnpTVsGhuLryQfLlhx8zZ+bn1rSooAx7fTpbNLSaCJBMqhJkz94Hv9RUs9vcFtQMcfMsaqhyOeCDWnRQBlXOkoNP2W6v5iAbAzkjI9icVqLnaN3XHNLRQAUUUUAFFFFABRRRQAUUUUAFFFFABRRRQAUUUUAFFFFABRRRQAVn67/wAi9qf/AF6S/wDoBrQrP13/AJF7U/8Ar0l/9ANAEPhcMPCWjByGf7DBuIGAT5a9q1qyPCgUeDtECIUT+z4NqkYKjy14rX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9d/wCRe1P/AK9Jf/QDWhWfrv8AyL2p/wDXpL/6AaAIfC4YeEtGDkM/2GDcQMAny17VrVkeFAo8HaIEQon9nwbVIwVHlrxite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3/kXtT/69Jf8A0A1oVn67/wAi9qf/AF6S/wDoBoAh8Lhh4S0YOQz/AGGDcQMAny17VrV554fI/wCEb0vy96R/Y4dqnI2jYuBitHe3Xe35msvaeRm6nkdlRWbohJsWJJP7w9TmrD6jaRymN5lVgcEHsa0Turlp3Vy1RVaS/tYZTFJMquMZB7Zp811BbqrSyKob7vv9KYyaioYLuG4JWNwWXkqeCPwqOTUbWKQoZMlfvbQSF+tAFqioxPE03khwX278e1Rve28fnbpAPJGZPYUAWKKggvLe5JWKQFgMlehxTbm/gtHCzMyk9DtJFAFmiq895Dbxo7sSshCrtGck0sN3FOWVSQ6/eVhgj8KAJ6KgS8hktTcqxMQzk49KjfUIE8sfOTIm9QqknHrQBboqs95EbF7qNwUCkhsUj3QtbJJrhi3AyyL1J9qALVFRW9xHdRCWIkrkjkYINS0AFFFFABRRRQAUUUUAFFFFABRRRQAUUUUAFFFFABRRRQAVHLPFAAZZFQE4BY4qSsjXx+5hz/fpSdlcUnZXL4vrVjgXEeen3qsVxRxg/wCHWte/upUtbaFHKhogzEHk+1ZqppdkKp3N6iuN3N/fYevPSjcx/jb35o9quwvaeR2VFcbuY9HbP1o3HH32/Oj2q7B7TyOyorE0FiZZ8sTwOp6VpzX1tbyeXLKFYLuI9vWtIu6uaRd1csUVXkvrWIRl5lAkGVxzkU9rmFIPPaVRFjO7PFMZLRVWDULa4cIkmGPKhhjI9qW4voLZwjsS/XaoycUAWaKgF5AfJw4/ffc96cbiJZxCWxIV3Y9qAJaKqw6hbTuEjlBJztyMZx6U+6u4rNA8xYKTjIGeaAJ6Krm9gFobrf8AugMkgdKSK+gmlEYLK5GQHXGR7UAWaKjjnjmeREbJjba3sagOpWwiEgZiDJ5YAXnd6UAW6KhguorhWMbcqcMCMEH3FRQXatZm5Z/MQkkFF6CgC3RVe1vYbxWMLH5eoYYNWKACiiigAooooAKKKKACiiigAooooAKKKKACiiigApskiRIXkYKo6k06qWr/APIMl6dv5ik3ZXE9iT7faf8APxH+dWFZXUMrBlPQg1xnHPf8OtaiXMltoaeU20tIVyOwqFUuQqnc6CiuNDORkyOfU5o3Mf42/Ol7VC9p5HZUVxu5j0ds/Wk3Ng/O350e18g9p5HZ0VzekMx1NQXY/KeprenuobbZ50gUucL71cXdXLjLmVyaiq7XtssAmMq+WTtDe/pT4rmGaMyRyKyL1PpVFEtFVF1K0ZgBMME4DEYBP1qWe6htgPMfBPRRyT9BQBNRVYX9uYDNvwgbacgjmpZZo4SgdsF22qPU0ASUVVOo2qzmFpMMG2nI4B+tTTzJbwtK+dijJwM8UASUVXtr2C7iMsLZUdcjBFRJqtq4RtzKj8K7KQD+NAF2iovPjNybfP7wLvxjtUb30CCcsx/cY8zjpnpQBZoqvb3sNy5RCwYAHawwcHvTYLgzT3GHBSJtmwLyCOvPegC1RVSDUbe5nMKFg+CcMuM461boAKKKKACiiigAooooAKKKKACiiigAooooAKKKKACiiigApskiRIXdgqjqTTqp6r/yDZvpSeiE9ESfb7T/AJ+I/wDvqp1ZXUMrBlPQg1xmBx2/DpWrDcSW+hlo2wxlKg+lQql9yFU7m/RXHF3Y5LuWPct1pNzHgO350vaoXtPI7KiuN3Nn77fmaNzDgu350e18g9p5HZUVzOls39pRAse/BNdDPcxWwUyuFDHaPc1cZcyuXGXMiWiqxv7UQecZl8vO3Pv6VJFcwzIXjkVlXqfT61RRLRVMarZkriYYY4DYOD+NTT3UNsoaVwueg7n6UATUVXW9t2gabfhFwGyMYzT5biKAR+Y+3zGCr7k0AS1n67/yL2p/9ekv/oBqZtRtVmaJpMMpw2RwD9ar+IXEfhvU2OSBaS9Bn+A0AYOh6SI/B2l3DTHeLCFiAuBnYtRjoP5VqaGFHw/0oIhRP7Ng2qRgqPLXissfdFYVEk9DCoknodFof/Hgf+uhquIJri41K3i8sJJIA7nqOOwqfQ/+PE8f8tDVxmtrV2ZmSNpDliTjNaw+FGsfhRkXgniuLtbdFcCBA27k4+nc4qeHyV1G1YsDH9mAhZu57/jjFaSxw72uFC7nUAv6iq6jTp1FsvkuMkhB61RRDeHOq2qw8yhW347LjjP407R2jXTUGQrqT5gPBDZ5zU1ubGCVoYDEshPKg85pbi1smPm3EUee7HigCvA6nXLjLDLRKU/2h3xVS4KtLrGMH92o6+1ajQ2l7GCVjkQdCO1RQLpzF4oRCSwwyr3FAFWyL/2hB9p2h/s48kqOCOM8+tOR7i5vriWOKOSJD5K7nxj+92NaJSAukZCF4/mUd17UyKW1SUwxvGHLElQeSe9AGOrstnZpNtDQ3fl8dBirk7LNq0LQYdo4n3spyBkcA/jV9rWB0KNEhUtuII7+tLFBFAu2KNUHooxQBm280CeH8eYg2xFWDHGD6GoU89pdP+zsgk+ynBcZHatVrO2eQyNBGXJySRUixIpUqgBUYHHQUAY0ZiHh+6jz+9UN5wPUNUsjTT3drBCEKxRCVlc4BPQVqGGM78ovz/e46/WlEaK24KA2MZx2oAzdPeRNTvIJQoZgsuFPHPFalN2KHL7RuIwTjnFOoAKKKKACiiigAooooAKKKKACiiigAooooAKKKKACiiigAqhqslukCLcRu6s3GzqD61frJ15T9mibHAfmplsTLYzgdM7rcgfUVJqwRXthGxKCIbSe4rNJGD06Voagfls/eAVjfRmN9GVIYzLNHGDgscfStj+wEwP9Ib8qyrLi+gOTjdXW1VOKa1KhFPcx/wCwE/5+H656ViH+Ln2+tdnXGN95/qaKiS2CcUtjX0HHmzn2FT3Pnf20BAqFmt8EucAc/rUGggebOfYVryCCJ/Pk2q2Nu8+npV0/hLh8JlPBNZy2EMGySVEk+8doPQ1FCsaQ2Jc5j89jKGH3XOcA+nNbSiCdkmXY5XIVxzj1qEvYCWSMtDvlPzj+8ferLIdW2tHAqYM/mqY8dRzyfyo00gXN6jn995pJB67e34VIq6fZT4XyopT2zzU1xb20o3zxo20feI7UAVriSP8AtOyZnXZhwpz/ABccUkjD+3YgCMiBsjPuKnRLK4h8hBFJGv8AAMHFMiXTrecpH5KSjg88jNAGZab/AC7L7QVFsJGKkdd2TjP61dunmn1NIoUVxbr5jKzbQSen5VcaK2Ea27JGEboh796RpLWCYlnjSVsA5OCfSgDHkaSO21SCUKrf6wKrZABq1fOk0dlFC4afzFYbTkqB1JrSaCJ9+6NTvGGyOopIbaCDPlRImeuBQBT06RIzdrI6rJ57Myseg4x+lZcTlrKBo2XJvjtJ5Het+S1gmffJCjN6kUot4VUKIkCg7gAOh9aAKNg5F1eR3BH2okE4GAVxxiqaNJLpVnaxFSZnOecDaOSK3TGhcOVG4DGcc4pFijXbtRRt+7gdKAMxfPh1iBpliRZYygEZPOOf61rU0orMrFQSvQ+lOoAKKKKACiiigAooooAKKKKACiiigAooooAKKKKACq988cdnI0qF0xggVYqnqiltNmABJwDx9aT2E9jD3abj7lz/AN9Cp7tYV0iH7OztGZCfn61mZHt+FXmIOixY/wCexrBPRmCe5S54wf8A61bEWhbo1LzkMecKOBWP6V2Mf+qT/dFOmk9yoJO9zJ/sBP8An4f8qyLqLyLmSENnacZPeuvrlNRGdQuP97+lVOKS0HOKS0JtI/5Cic/wmtPU94u7BowC4kOATgdKzNI/5CidPumugmSE7ZZVX92dwZv4feqp7Dp7GVdW8ttbByVaaS5V8D7oPSopSTb6h53+vLoZY0z9wEcj1yM1sBra8XhklCMDwc4PamSy2cVxvleJZQuMnrirNCO+e3OkSHKGIx/IOMH0xVe1LJqifaSN7W6hC3c9wKnMOm27LKVhTd8wJ6fhVqSKC6jAdUkTqO9AFPVmT7PGCflWZN+P4R707UGUyWQBUkzgjnnoaktxYgNbQeVzncgOc/WozBplpIoZIY36rnrQBmzCVm1AZUW5nXzTj5gOORV3UJPOW2tICriY5ILYDIBkjI9avkQRq7kIqyH5j/epjfZbfy93lx7RhM8YHtQBRDSRartkjSPzoCAqNn7v4CoEmh/4RpYy6l2j2qgOST24raCxSlJQFYgfK3Xg0yO0t4n3xworeoFAFK1fytSZLhlEht4wMnrjOf1qlPIrLrLI6nhMEGtua2huAPOiV8dMjpQttAiFFiQKeCAOtAGbbGRNTj+2MpYw4gZRhT6j61GbgwxakYn/AHhn2KfRjxWy0aNt3KDtOVyOlN8iL5v3a/M248dT60AY88c9klnI6xKkMgXKEknPB/OtykZVcYZQR6EUtABRRRQAUUUUAFFFFABRRRQAUUUUAFFFFABRRRQAUUUUAFV72SOKzlaVC6YwVHerFVNSRn0+YKMnbSewnsYedN/uXP5ip7n7P/Yqm2L7DNzv6g1l5HH9avf8wIf9d/6VgnuYJ6FInj/PNbEWh+ZErPOQzDJAFYxPymuxi/1Kf7op00nuVBJ7mV/YKZ/4+H/Ksq6g+zXTwh8hO5HtXW1y+qH/AImcvPp1+lOpFJaDnFJaBpQ/4mUQOO/Fa+qF1azaMKzicYDHAPB71kaUP+JlFn3+tdJKkTANKqkIdwJ7H1qqew6exk3VrLBaySsyGeadGwOFByMVFOJZItRMgCznAZB08sdx68Vsh7e7QqGSVQQSAc4PamTSWcU4kmaNZQu0E9cVoaEd09sdJkOVMBjwMdOnGKq2h231r9oyGNqoTd/e7/j0qyYNNtyk5SFMnKt2NWZIobqMB1WROozyKAKuquPsmFZSFkTePQbhTNUdSLPDDBnTHPWp4VsULwQ+UC/3kHU/WozBptpIoKQxueQD7UAZ10ZjLqIXb5BdBKf4guOSPwo8VSsfDdxBbEYmt5Oc8FQhJ5raP2eJXlOxRJjc397sKztfW2g8O32QiBbWUJnjHyHpQBgaNqU7+EdKtCEwLKFWcAjOEXt2p+OBjpVTw9Zznw1pRitJVjNnCVUrjjYuK000+7dgBbvz3IwK53zNnO7tmxof/Hi3++abdv8AaNRERt2nigXcyqAcsenU+lXLC1NparESC3VsetSpCkckkijDSEFj64reKsjeKsjEDsbFreVXjjS6CMG67CcgH8xWtK8NtLbp5IzI21Sqj5Tinm0gLTExg+d98HoaiTTrdJY5PnYx/c3MSF+lMZjtnfKjRhImu+bjup44/p+NaWqSkrFaqjSecfnVcZ2Dr1q0LOARyx+WCkpLOD3JpVtYlkjkAO6NSqkntQBn2knl6lPAtu0EckYdVIA5HHGKo2pby7FHiSKLziRNnknJ49s1vtbxPcJOy5kRSoOegNRmwtja/ZjGPKznHvnNAFdsJrbyFRhbbJPfqaz3LtZSXa2snnu3mrIFACgHgdc4xn862XsoHkZ2T5mj8s8/w1IIEFv5GP3e3Zj2xigB0bb41f8AvAHinU2ONYo1jQYVRgCnUAFFFFABRRRQAUUUUAFFFFABRRRQAUUUUAFFFFABRRRQAUUUUAFFFFABRRRQAVn6vdSW0CFAh3NghhmtCs7WLaS4tV8pSzI2cDqRSle2gpbaGSNRkHJt7YgdvL61LqzCR7Zwu0NEDj0qobO72n/RZfpt6Vdv7a4dbULA7bYgCAOhrH3mncx1aKll/wAf9vzjL1oTa3LHO6LEhCsV5NVLK0uY76AtbuFDZJI4ps9pdNcystvIVLnBC9aFzJaArpaFl9cnZCFjRT0znNZeOD696n+xXYGfs0nX06UfYbo5/wBGkz0xipfM9xO73NDQR+9n4xwKt6m5kaGzWNpBId0irjO0fX3pdLsWtI2aTh37DsKuGCM3Inx+8C7Qc9q3grI2grIx/MkiF/HFE8AaLzERgBjscYq4PslnpccohV4wFPygHJOOatm3jNwJyv7zbsz7VB/ZlsOArBM7vL3Hbn6VRRl35k+233l26yhoV3Fj90eo+lX55WtdIjWFvOdlWND/AHie9XFt41meYL87gKx9QKYtlAkaRqmFjfeoz0NAGZEEs72zEdrJCrAxuzAfMeozjv1qvcFsagrQL5TTjdMeqdOcVvywRzFC4zsbcv1pq2sKmb5AfOOXB79qAKlwo+3abghgC2Djr8tVHP22e7le1klQAwxFQPxPPfNai2UCmAhT+4yI8npT4LeO2i8uIYXJOM+tAEOmTtc6fE7ffA2t9Rwat1HBBHbx+XGMLknr3NSUAFFFFABRRRQAUUUUAFFFFABRRRQAUUUUAFFFFABRRRQAUUUUAFFFFABVa/me3spJUxuGMZHvVmq1/C1xZSRJ94jj86T2E9jA/tGXvBbf9+6sXc4n0mF/LVP3hBCjA+tUvsV3gg20nHt0q49tP/ZEaCCTeJSSuOaxXNrcxV3e5m+npW5daq9rKsKRqwCA5JrJNndAj/RpfqFq5qNtcSXmUhkZdi8gfpQrpaArpaD/AO3Zsf6lPzNZkrtLI8jnLscmpfsV2BkW0nX06Un2G7wf9Fk/LpSfM9xNye5Y0j/kKJ0Hyn8a2dTnaGzIRS0khCIoGck1T0rTpYZTPMu04wq9/qa1JII5XjdwS0Z3Lz3rWCsjWCsjKhxbX1uI7WSFXUxndj5j1HQ/WpdMWH+zXmdQ7lmaUkZOc8itCSFJXjZxkxtuX61BJp1vK7ttZS/3tjEBvrVlmfcSiWewlgtxIGR9sRwO1WNNljg0czZG0bnKgY2nP3fwq4tnAjQsqY8kEJg9AaabG3Kzr5eBOcuAep9aAMdi8NrHdNayrOJBK8mABg9uucYqa9aRdYd4rdJ/9FztJ9z+da8sEc0DQyDKMMEZpq20SziYD59gTOe1AGa6qugwAOJBvTn/AIEOKfeOZ9RWI2zTQwDcwUA5Y9OtXDYW/lNHswjP5hUHjNSxwRxSySKDukILHPXFAFPSnPlTQlGTypCFVuoU8gVoVGkMccskirhpCCx9cVJQAUUUUAFFFFABRRRQAUUUUAFFFFABRRRQAUUUUAFFFFABRRRQAUUUUAFFFFABVe9ma3s5JUxuUcZqxUF7E09nLGuNzLxn1pPYT2Oe/tGU4/c2xz/0zqzczi40ZHEaIRNghRgZql9iuwcG1k9+OtW/s1x/Ywj8iTeZs7cc4xWK5rO5irszD0OeK3brVJLSRYljVgEByTWS1ldhci2l/wC+aualbXElyGSB2AjUZA6URuloCuloPOuzcgQpntzWbLK08rSvgu3NSfYrvJP2WT8qPsV0f+XaTp6daTcnuJuT3JNLGdSiyPWt3Up3gsnMY3SsQiDHc1Q0nTpY5vtEy7MD5VPXPvWtLBHMULjOxty/WtYKyNYKyMmBRZ3tqqW0kKMDG7MB85xkHg9c1PpaRtbTSyIrSmRvMJGTwelXpbeOcxmRcmNty+xqKTT4JJGkwyM/3tjEbvrVllC4n846dLbwKwYPtjYgDGOlTaYy2+lySswGGd2Tshz92rq2kK+TtTHkghMdqabKA+d8n+u+/g9aAMZ8i0F41rKs5kExlwMAZ6dc4xVm7dxqvmQ24nP2YnaTjjNajwRyW5gZf3ZXbj2pq20STLKq/OqbAc9qAMh0T/hG1Ct5qkg/r0/CofE7mawvYPKaSKKzldwoHXYcZzWy2n2zxyxlDtlbewz3qrrcEaaJq8yj55LSTcc9cIaAG+Fww8JaMHIZ/sMG4gYBPlr2rWrI8KBR4O0QIhRP7Pg2qRgqPLXite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3/kXtT/69Jf8A0A1oVn67/wAi9qf/AF6S/wDoBoAh8Lhh4S0YOQX+wwbiBgE+WvatasjwoFHg7RAiFE/s+DapGCo8teK16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s/Xf+Re1P/r0l/wDQDWhWfrv/ACL2p/8AXpL/AOgGgCHwuGHhLRg5Bf7DBuIGAT5a9q1qyPCgUeDtECIUT+z4NqkYKjy14rXoAKKKKACiiigAooooAKKKKACiiigAooooAKKKKAMifWzDPJGINwU4zuqWx1YXc3lNFsY5K4Oc1j6jHJHfS7lOC2V46ipNIz/akeQejdvasVKXNYxUpc1jauNTtbeTYzksOoUZxUP9t2fq/wD3zXPscs5JO4k596TPvzS9ow9ozof7bs/V/wDvmj+27P1f/vmueDDA5GaAeOtHtGL2jOi/tu0/2/8Avmr0UiyxLIudrDIzXHHoee9dZakrp8TDkiMH9KuEnLcuEm9yxRWZBqU7LavNFGI7k7V2k5U9s0LqUyhJZY0ELymIbSdwOcA1oaGnRVH7Tc3FxIlskYjiO1nkzy3oMU0akY47j7RFtlhIBVeQ2emPrQBoUVUgN+SrTCAKeqrnI/GltLl7hJnKqAkjIuD1A70AWqKyxqFxJZ20iLEJJpTHznA5P+FWrO5efzUkUB4n2MVOVP0oAtUVlNqFys0soWNrSOQIzcg+hx9KlmnuW1EW0Dxqvlb8spOeaANCisx9QmjtrhWVPtMLBf8AZbPQ1PqFzLawROgUs0ioc9MHrQBcoJA6nFZM1/cpJeMrQiO3YAK3VhjNT3spYWXyKRJKuQ3bjNAF+is67uLv7U0VoUOxNzBlz9Bn1NW7W4W6to5l6OM49KAJqKKKACiiigAooooAKKKKACiiigAooooAKKKKACiiigArLu9Xa2uWiEG7bjnditSub1iJ0v2Yq21gCDiom2loRNtLQv2mtC4uFieLZu4Ug55q3c6hbWrbZH+b+6oya52wz/aFvlT98dqS75v7gk87zz+NRztIjndjb/tuz9X/AO+aP7bs/V/++a57PTJ5pAR60vaMXtGdF/bdn6v/AN80v9t2fq//AHzXOgg5Gc80Hvk/lR7Rh7RnXwTpcwrLHnaemakqlpX/ACDYvpUH9pzLEJ5I4/J80xEAncOcZrZbGy2NSis2TUJ4zPIY4/JhkCNydx6cj86ke7nluzb2qJhFBkeTOBnoMetMZeoqgl+8Tzx3UYVok8zKchl9RToZL6ZVl2wLG3IQ53Ae/vQBdoqvBcNLc3EZVQkTBQQeScAn+dU21Kf7HNKI0DpP5Sgk4xkDJ/OgDUoqpa3MklxNbzKvmRgHcnQg/wBaguLy6W5m8hY2hhXL5znPoPfFAGlRVC5uZjc20VuyATAncRnoKY1/PAtzHOiebFH5isvRx/8AroA0qKpXN1NDpX2kBfNCqSD05xUMt3dfapUjeFFjiV/nHUmgDTJAGScCisy5ufP0iKZo1/elAyN7mpLya4FzFb2roHZSxDLkAetAF+iq9lcG5tldhtcEq49GHBqxQAUUUUAFFFFABRRRQAUUUUAFFFFABRRRQAUUUUAFFFFAGXe6s1pdNCIQ2ADndjNNttbE1wsTw7NxwCGzzVPWo3F6X2nayjBxVSzz9vgyD/rB2rFylzGLlK9jo7nUba0YJK/zn+EDJqA63Zg9X/75rEviTqE5J/jPWoO3NDqO4Oo7nRf23Z+r/wDfNJ/bdnjq/wD3zXO5HOT3pc8kZz9KXtGL2jOi/tuz65fH+7Vy3nS5hWWPO1umRXInr2rpdH/5BkXOev8AOrhNtlwk29S9RWX/AGlOI3nMUZhSXyyATu64z/KiXUbiNrp/JjMVu4B5O5hxyK0NDUoqjJdzS3P2e1RdyoHd5M4APQcd6FvmineC7CKyoZFdTwyjr+NAF6iqMUt9OizIkKI3KqxJOPfFSw3LS3lxDtAWLaAe5JGaALNFZ0moSpbXcgRN0MojXJ4PI6/nUtrdTPdSW06pvRQwaPOCDQBcorNubu6S5lWBY5I4k3OCDke31p1xeSs1mLYqBcZOWGeMZoA0KKzxeTRPPDcBPMSIyIy9GHNOlupotH+0kL5vlhsds0AXqCcDJrMe7uWuzFG8KKsQkJfuTSXN40ujLOIwPMKhlb0JwaANQEEZByDRVK7mmSWG3tGQStyVYcBR3qWzna4gy4AkVirgdiDQBYooooAKKKKACiiigAooooAKKKKACiiigArP13/kXtT/AOvSX/0A1oVn67/yL2p/9ekv/oBoAh8Lhh4S0YOQX+wwbiBgE+WvatasjwoFHg7RAiFE/s+DapGCo8teK16ACiiigAooooAKKKKACiiigAooooAKKKKACiiigDnbvUbtLuVEmIVWwBgcfpU2mX9xNeCKVg6sD2AxTL7TZ3u5Gi2src8sBj2p2m2FxDfJK6qFAOcMD2rFc3MYrm5jJYctx3Na+iQRSCV3jVmBwMjNZB6tjjk1uaD/AKqb/e/pUw+IUPiNL7NB/wA8I/8AvgVm61DGlqjJGqsXxlRjsa16ytdZfssa5535xn2NbT+FmstjB7dce9dXac2EX+4P5Vyh6dvrXWWX/HlD/uCs6W7IpFPS9Ojgt4pJUbzlB++c7foOgqBLGSEG7WNmmjmZvLJ+8pPYdAatXGpNBdPF9nLoihndWHyj6VPPd+WY0iTzZZBlVBxx6k+lbGpWhMthJKPIkkhlfzFKYJUkcgio3sp7tLqVh5Uku3y1bqApyM/Wri3FwkMslxAECKWG185xUcGoNJLDHLAY/OTehznPtQA+K7mYoj2kqucBjkbR75zVe3aayWW3a2kkG9ijpgggnPc8VYu7uS3kijih81pCcKGANNfUVGmteRoWwOUJwQc4xQBTSxmews4pITlJi0i7ugye/wCNWLaCeziuLaKPKAFoXz1J7H3zUsN47XIt5ofLkZN64OQRT4Lvzo532bBExX5j1x3oAojSQ2llGMomKEld/G7r/OnhbqG6inNu0p+zhG2kfez71LZ6kbmREkgaIyKWTJzuAq/QBky2FxPDcynaJ5WVlQngBegJovTd3kUUaWboVkVnLsMDHpzzWtRQBkSaWZ5r12ULIzK0MhPQgVNLHczpZO8IDpIGkG7pwRmtGigDOt9PDSTzXKsJJJCflkI+Xt0NTadbta27QsuAsjbf93PFW6KACiiigAooooAKKKKACiiigAooooAKKKKACiiigAooooAKwdRvrqG+eOOUhBjjA4rerE1LT5pbsyRFWDAZBYAione2hE720IbLUrpryJJHDqzYIIFU7v8A4/rjj+M/zq5Z6bdR3kLsi7VYE4cGqd3/AMf1x/10P86yd7ambvbUuaLBHLPIZIwxVRjPStz7NB/zwj/74FY+gkedNz/CPxrdrWn8JpBaGZq0MSWDMkSKwIwQoB61z3Y5rpNZZf7PYE4JYY/Ouc7H0H6VnU3M6m502lf8g2L6VFYacib5J4yX85mXc3AGeDjpUulf8g6L6UXd9JbzrElv5pKlzhgMAVstjZbFOTTnaS6uVRvOEoeMMflcAdMfnU8fnW07z/Z3ZLgBmUYLI3p7ip5L+NbeGSNTI02BGi9TT4JLl3IngWNcZBD559KYyobeW+lnldDCjQmJA3U57mpIrm5jiSKSzkMoABKEbT75zTYdUL+Qz27JHM2xG3A8+4qxe3TWsaMkXmszBQoOCSaAK8fnWd3c5gkljlberJg9sYNVjZ3EmnTRtAQ0lzv2Fh93Iq+l8Hs5ZyhDRZDoT0I7VHBqDO8Czw+X565jIbOeM4oALW3eyu5IkjLW8vzh8/cbuD3NRW2lh7ZzcmQSylmkAfAyfpVyC68+5uIfLK+SQMk/eyKr2+ptNcKj25SNmKJJuBDEUAVooLuFbCR7dnaFWV1VhkDtUrWU179ommURPJF5caZyVHXk/WtSigDIujeT6YbUWbiUqFLbht49Dn2pZdMN1dymaP8AdtAqK2eVataigDLlhu5tNjikiBmSRQSCMEA/eqRbHzr64nuFbnCx7XI+XHt71oUUAU7G2a1kuV24iZ9yc57c1coooAKKKKACiiigAooooAKKKKACiiigAooooAKKKKACiiigDC1S+uYL1o4pCqBQcYBqK01K6a8iWRw6s2CCoqxqmnzT3XnRMpyACpIBFV7XTbpLuJ2RMK4Jw4PFYvm5jF83MVr7/j/n/wB81Z0aGOa6fzED7V4yKq3v/IQn/wB81e0L/j6l/wB3+tSviEviNn7NB/zwj/74FU9VhiTTpWWNFIxghQO9aNUNYYDTZASMnGPzraWxrJKxzePbNdLpH/IMi5Hf+dc117V0ukf8gyLp36fWsqe5nT3IbGwUvNJcRNuE7MgYnHscdKil06SWW8lUESeYrxbj8rY7Yq5d3z286xJB5pKlsBgCAOtLJqMa2kU6IzmbAjQdSfStzYgR7iG5a6+zO0c6LvRcbkYe1Bt5L66eWSJoohEY0DdST3q1BLdMwE1uqAjqHziq0OqM5jZ7crFJJ5asGB+bOORQAtvcXFvClu9pK0iAKGXG1sd80L51neXDmB5I5iGDJgkHGMH8qsXt0bSEOI/MJIUKDgk+1NgvRLbSyFCjxZDxk8gigCg1vcT2F6pgdDLMGVCRnGR7+1Wra2eyvWWOMm3mAOc5KMB39jSW2pPIYPPg8sXA/dkNntnmrUdx5l1NBsI8oD5vXNAFG101nhle58xJpXZmCSEA88dPao47a6iisCYWcwM4ZQRnHQd6sRamzXASSApGZDGsoYEFq0aAMw2k15LNPKgiLQmKNSckZ6k4qKb7bNpbWf2JhLs2bg428d/X9K2KKAMltM+1XbG4j/dtbqmc8hqWaC7l0v7O0QMiOoBBADKD1rVooAzzYifUppp1YqFVYiGI4xz0PrTrG2e1nuUC4gLBky2TnHNXqKACiiigAooooAKKKKACiiigAooooAKKKKACs/Xf+Re1P/r0l/8AQDWhWfrv/Ivan/16S/8AoBoAh8Lhh4S0YOQX+wwbiBgE+WvatasjwoFHg7RAiFE/s+DapGCo8teK16ACiiigAooooAKKKKACiiigAooooAKKKKACiiigDlL8f8TCbjq39Km0cldRRQTtYNkfhWld6OlxO0qylC33hjNJZ6QbW5Wbzi23IxjrmsVBqVzHlfNcwCBlvqfwq7CxTSbkqzKfMHINXP7BO4n7QcE8fLUyaRss5IPOJ3sG3Y6UKEkCg0zDE0vH7x+n94800sXIZyWPqTnNbH9gHP8Ax8H/AL5o/sA5z9oP/fNLkkLkkYpPH0rrbQFbKLI5CDiqMOhxJIHkkZ8HO3GAa1egq4Ra3LhFrcx7eznntZpWmkjM5ZmjKj8OvtTYfOt/sd1JE7KsRikAXJXB4OK2qK0NDMaeW5luxGHaD7OQoKEZbn1qvZQPZvaTMssiyRiMhhkxH+grbooAzBDNcancSCV4vLARflByMZOM1WeCVNO1GDbI/wC8yp28tnBOK3KKAMqC3ez1IM3mSpMgUO3JQjt9KgZZm0+5iSORTNdFCdvIU4yfpW5RQBkXNrNBJZuJZJRHIFA29AeO1a9FFABRRRQAUUUUAFFFFABRRRQAUUUUAFFFFABRRRQAUUUUAFFFFABRRRQAUUUUAFczq4/4mLn2FdNWfe6Ul3N5okKPjB4yDUTTa0Jmm1oYmnkpqEG0kZcAjNNu/wDj+uP+uh4/Gta30XyLiOXzydjA4x1ol0Qy3Ekn2jAdi2NvSo5JWsZ8krFCwJS0vWUkHyxyKqiaXA/ev/30a3YdI8qGdPOJ81QucdKg/sA5/wCPg/8AfNHJKwOMrGOzM5y7E4PBJzimn7pGOn6VtHQD/wA/B/75p8egxhsyTMw9AMZpckhcki3pQI06HIxxVa3tp57i6nM8kRd9oG0fdHA61qKoRQqjCgYApa2WiNlsYcUU0MFtL5cj/ZZXVl28sp7gVdS6a41CIQ+Z5IjJfKEDPGOoq/RTGc/a20tvFa3TRyyBHYNE3O3J+8BV6aKa51UbXeJIY8hguQSevX2rSooAxxDPG+oxEvIHjDBtuMnGMfpTba2ktJLO4PmSo0YjYPkmMnuPQVtUUAY8rSxf2m0cbbmKqp2nnPGR9M027sZoLCPZLJL5LKyxhe4raooAB0FFFFABRRRQAUUUUAFFFFABRRRQAUUUUAFFFFABRRRQAUUUUAFFFFABRRRQAUUUUAc3rX/IQf8A3BVeyJS/gIJBLgHHpW5faWt5IJBIUfGDxkGoIdEMU8cguCdrBsbaxcHzXMnF81zKveb+f/fPFT6aSqXbKSCIjg1fn0Xzrl5RPgOc429Kdb6QYFmBnJ8xNv3elNQd7iUHcwhNLj/Wv9dxpGd3zvZjj+8c4rX/ALAOB/pJyP8AZpToBP8Ay8H/AL5qeSQuSRjHr3rpdIGNMiyMdf51VTQUDgyTsy+gGM1rIixoqKMKowBVwi07suEWndmdDBNcXdzc+bJCS3lqNo+6Pr7k1Wht7iCCNtrSG2uW4xglCOo/OtyitDQzxdyT6hAsIk8naxl3RkfTrWfBaywpDeFJHEczFoSOgJ+8o9RXQUUAZtxFLdanEFd40ijLBtucseO/tUawSw3V6hLy+bBuDlcc8jH8q1qKAMO1tntEsropLKNgjdW5Mee4H86mmeSOTU5ER92xQuB1OD0rWooAxbmwlg0xQk8kgi2sqBR1BrZByoPqKWigAooooAKKKKACiiigAooooAKKKKACiiigAooooAKKKKACiiigArP13/kXtT/69Jf/AEA1oVn67/yL2p/9ekv/AKAaAIfC4YeEtGDkF/sMG4gYBPlrWtWR4UCjwdogRCif2fBtUjBUeWvFa9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frv/Ivan/16S/8AoBrQrP13/kXtT/69Jf8A0A0Af//Z"/>
  <p:tag name="MMPROD_11060PHOTO" val=""/>
  <p:tag name="MMPROD_11060LOGO" val="/9j/4AAQSkZJRgABAQAAAQABAAD/2wBDAAMCAgMCAgMDAwMEAwMEBQgFBQQEBQoHBwYIDAoMDAsKCwsNDhIQDQ4RDgsLEBYQERMUFRUVDA8XGBYUGBIUFRT/2wBDAQMEBAUEBQkFBQkUDQsNFBQUFBQUFBQUFBQUFBQUFBQUFBQUFBQUFBQUFBQUFBQUFBQUFBQUFBQUFBQUFBQUFBT/wAARCABfAH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aKK+N/26f2nPG/wI8ReFLLwjJYQw6la3Mtwb228350ZNmPzNYYjEQw8OeZjXqwow55n2RRX5N/8PGPjP/z+aJ/4LP8A7OtDQ/8AgpJ8WdP1BZtSg0TV7LGGt2tfJLfR1evL/tbDHmf2thz9Uh14FOxntXFfCz4jab8XPh7oPi7St6Weq2/npFIPniflXRvdHDqfpXI/Fn9qn4a/Bq5+yeIfEsK6mnz/ANm2atcXKj/aRPuf8DxXqOrCMOdyPTlVhCHPKR7HRXyh/wAPKvhB/wBR3/wWn/4qj/h5b8IPXXf/AAWn/wCKrH67Q/nMfruH/nPq+ivlD/h5b8IPXXf/AAWn/wCKo/4eW/CD113/AMFp/wDiqPrtD+cPrtD+c+r6K+UP+Hlvwg9dd/8ABaf/AIqk/wCHlvwg9dd/8Fp/+Ko+u0P5w+u4f+c+rwAfej7vQV8of8PLPhCPuf26P+4af/iq6v4W/tv/AA4+L/jaw8J6E2rf2te+YYftNlsjwib3+fd6URxVGfuwmEMXRnLkhM+haKKK7TsCvzl/4KpRf8Vl8P2/6crz/wBDjr9Gq+Cv+CoPgTUdQ0Xwh4ttYJZ9P0x57S9dF/49xLsZHf8A2Pk2fjXlZnDnw0jzcxhz4aZ+elFRUV+ecrPz/lP0P+EPxWvPg/8A8E55vEGn4fVEnuLOyP8AzxlmuiiP/wAA37/wr8+r29uNSvZrq7uJrq9uHeaaaZ97zP8A33evsp1/41gIf+oyP/S2vjEnmvax05KFOP8AdPVx058lOH90SiiivDPKCiiinqPUKKKKQgr6B/YI/wCTqfCf+5ef+kr18/V9A/sEf8nU+E/9y8/9JXr0MD/vEDuwn8eB+v8ARRRX6UfogA5FfNH7Wn7VNn+z4+haVfeDx4rtddgnd0e5SNUVNg2ujI+/O+vpf7or86v+Cqg2+JPh372t5/6HDXn4+q6VCU4nn4+pOjQlOB53N+1T8GZZHlf9nDRTI7b3Ju0/+M1c0n9p34D3OoQLqn7POm6fYO376a1kjmdP+AbE318nbR60bR618OsdU/pHxqx1T+kj9LP2q4/CCfsOSS+A7S0tPC13cWl1aR2KbI8PNvb5a/NI/er7OeZn/wCCYiKzcrrOxT/2+18YjrXTmM+eUJf3TozGfNOE/wC6JX2B+yJ+xLpXxt8Ft4v8V6lewaXNcPDY6fpsixs2z5HeR2B6vn5Pavj+v1o/4J5/8mwaAP8Ap4u//R71OU0oVq3LMnK6UK1blmY//DtX4P8A9zW//Bj/APY0f8O1fg//AHNb/wDBj/8AY19YUV9p9Sw/8h9h9SofyHydJ/wTX+EIiPya0SO39pH/AOJr8uNSiW11G9hT/VxTOif991++k4zFJjrtr8DtY/5Deo/9fc3/AKHXzmb0KVFR5Inz2bYelRUeSJUr6B/YI/5Op8J/7l5/6SvXz9X0D+wR/wAnU+E/9y8/9JXrxMD/ALxA8fCf7xA/X+iiiv0s/RRo+bjFfn9/wVS8O3TxfD/XUTfZJJc2T/L9132On/oD1+gJ4XBPNeBftT/FL4WeDvDdp4Z+KMFxd6bryyPFDHaPMD5RTLbkHyMN6YrgxsI1KEoSkcWNhGpQlCcj8f8AdRur6pfTv2PHbnVfHSH+5tf/AOIq1pPhn9jzVtRgtW8UeMbLd1mvd8cK/wC+/k18T9S/vxPjPqn9+P3mv/zjC/7jP/t7XxqOor9JP2n/AIZ+HfhL+w5d6B4Wubm70UajbXNvcy3AmZvNuQ+/evVOa/Ns9a2zGHJKEf7ptmMeScIS/lFP3q/Wj/gnj/ybFoH/AF83n/o96/Jc/er9WP2CNVstC/ZP0e/1O8t9OsoZrx5bm5lVERPPf77tXRk3+8P0NMn/AIx9TUV5z/w0R8Mf+ig+Gf8Awaw//F0f8NC/DL/ooHhn/wAGsP8A8XX13tqX859j7Wn/ADHoUjYVx/s1+Bur/wDIb1L/AK+5v/Q6/X34m/tf/DH4feFrrUF8XaZrd2Y2Ntp+mXSXE874+VPkzs5x8z1+Pl1cPdXE9w6bHmd3dP8Afr5jOa0J8kYHzOcVoz5IQI6+gf2CP+TqfCf+5ef+kr18/V9A/sEf8nUeE/8AcvP/AElevEwP+8QPFwn+8QP1/ooor9LP0UK/PT/gqz/yEvhx/wBcr/8A9o1+hdfn/wD8FVbE+X8OroLn576It6cQt/SvKzP/AHaR5mY/7rI/P+iiivzqJ+fn2ve6ldaj/wAEwLYXVwZjb6qltFv7Il58iV8Ut1r7Nz/xq9x/1Gv/AG9r4xr18ftS/wAJ6uO/5d/4UKvWvsbUn2f8EwtNVG4bXdjH+/8A6a9fHK9a+xNR/wCUZGnf9h//ANunpYDap/hJwH/Lz/CfG21P7lG1P7lSUV5XMzzuZkfl1JRRRcnmCvoH9gnn9qnwl/1zvP8A0levn6vrn/gmx8M7nxL8ZLjxe8Tppfh20dEl/he4mTYqf98b3/74r0cBFzxEDvwMOfEQP1Hooor9IP0QTPFeY/Hb4FaD8ffA1x4e1wyw5bzrW9g/11rMOjp/8TXp4OaBionCM48kyJwjOPJM/OGb/gld4jM7mDx9pphLfK0mny7wn/fyk/4dXeKf+h90j/wXy/8Axdfo/RXm/wBmYb+U83+y8N/IfJ//AAxprH/DKn/CpP8AhJbL+0vt32r+0fs7eT/r/O27K8P/AOHV/ir/AKH3R/8AwXy//F1+kAOaKqeBw8/jiazwNCp8cT84P+HV/in/AKH3R/8AwXS//F17XdfsXazc/srWnwn/AOEmsxqEGoG7/tH7M3klPPaTZs/4FX1pQTiiGBoQ+CAQwOHp/BE/OD/h1d4p/wCh90j/AMF8v/xdH/Dq7xT/AND7pH/gvl/+Lr9H6Kj+y8N/IZf2Xhv5D84P+HV3in/ofdI/8F8v/wAXR/w6u8U/9D7pH/gvl/8Ai6/R+ij+ysN/KH9l4b+Q+BvB/wDwSytIbmOXxV44mvYVb57XSbPyd6f77u//AKBX2V8Ovhv4e+Fnhaz8PeGdOh0zSrUfJCg5Lfxu7dWY/wB6uvyKQ9etdNHC0sP/AA4nVRwtHD/BEWiiiu06z//Z"/>
  <p:tag name="MMPROD_UIDATA" val="&lt;database version=&quot;7.0&quot;&gt;&lt;object type=&quot;1&quot; unique_id=&quot;10001&quot;&gt;&lt;property id=&quot;20139&quot; value=&quot;%n. %s&quot;/&gt;&lt;property id=&quot;20141&quot; value=&quot;REGLAMENTO INTERNO&quot;/&gt;&lt;property id=&quot;20144&quot; value=&quot;1&quot;/&gt;&lt;property id=&quot;20146&quot; value=&quot;0&quot;/&gt;&lt;property id=&quot;20147&quot; value=&quot;0&quot;/&gt;&lt;property id=&quot;20148&quot; value=&quot;15&quot;/&gt;&lt;property id=&quot;20180&quot; value=&quot;0&quot;/&gt;&lt;property id=&quot;20181&quot; value=&quot;4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Grinch\Pictures\&quot;/&gt;&lt;property id=&quot;20224&quot; value=&quot;E:\&quot;/&gt;&lt;property id=&quot;20226&quot; value=&quot;C:\Users\Grinch\Desktop\Trabajo\internet_REGLAMENTO_INTERNO (ver 2.0).ppt&quot;/&gt;&lt;property id=&quot;20250&quot; value=&quot;0&quot;/&gt;&lt;property id=&quot;20251&quot; value=&quot;0&quot;/&gt;&lt;property id=&quot;20259&quot; value=&quot;1&quot;/&gt;&lt;object type=&quot;8&quot; unique_id=&quot;10704&quot;&gt;&lt;/object&gt;&lt;object type=&quot;10&quot; unique_id=&quot;10705&quot;&gt;&lt;object type=&quot;11&quot; unique_id=&quot;10706&quot;&gt;&lt;property id=&quot;20180&quot; value=&quot;0&quot;/&gt;&lt;property id=&quot;20181&quot; value=&quot;4&quot;/&gt;&lt;property id=&quot;20182&quot; value=&quot;0&quot;/&gt;&lt;property id=&quot;20183&quot; value=&quot;1&quot;/&gt;&lt;/object&gt;&lt;object type=&quot;12&quot; unique_id=&quot;10707&quot;&gt;&lt;/object&gt;&lt;object type=&quot;13&quot; unique_id=&quot;10708&quot;&gt;&lt;/object&gt;&lt;/object&gt;&lt;object type=&quot;4&quot; unique_id=&quot;10714&quot;&gt;&lt;object type=&quot;5&quot; unique_id=&quot;11060&quot;&gt;&lt;property id=&quot;20149&quot; value=&quot;CAPACITACIÓN A SUJETOS AGRARIOS&quot;/&gt;&lt;property id=&quot;20150&quot; value=&quot;Dirección General de Organización Agraria - Dirección de Organización Agraria&quot;/&gt;&lt;property id=&quot;20153&quot; value=&quot;dgoa_dlh@pa.gob.mx&quot;/&gt;&lt;property id=&quot;20155&quot; value=&quot;¡ CAPACÍTATE !&amp;#x0D;&amp;#x0A;Siembra un mejor futuro...&amp;#x0D;&amp;#x0A;&quot;/&gt;&lt;property id=&quot;20159&quot; value=&quot;logo PA (2).jpg&quot;/&gt;&lt;/object&gt;&lt;/object&gt;&lt;object type=&quot;2&quot; unique_id=&quot;10715&quot;&gt;&lt;object type=&quot;3&quot; unique_id=&quot;10716&quot;&gt;&lt;property id=&quot;20148&quot; value=&quot;5&quot;/&gt;&lt;property id=&quot;20300&quot; value=&quot;Diapositiva 1&quot;/&gt;&lt;property id=&quot;20303&quot; value=&quot;CAPACITACIÓN A SUJETOS AGRARIOS&quot;/&gt;&lt;property id=&quot;20307&quot; value=&quot;399&quot;/&gt;&lt;property id=&quot;20309&quot; value=&quot;11060&quot;/&gt;&lt;/object&gt;&lt;object type=&quot;3&quot; unique_id=&quot;10717&quot;&gt;&lt;property id=&quot;20148&quot; value=&quot;5&quot;/&gt;&lt;property id=&quot;20300&quot; value=&quot;Diapositiva 2&quot;/&gt;&lt;property id=&quot;20303&quot; value=&quot;CAPACITACIÓN A SUJETOS AGRARIOS&quot;/&gt;&lt;property id=&quot;20307&quot; value=&quot;343&quot;/&gt;&lt;property id=&quot;20309&quot; value=&quot;11060&quot;/&gt;&lt;/object&gt;&lt;object type=&quot;3&quot; unique_id=&quot;10718&quot;&gt;&lt;property id=&quot;20148&quot; value=&quot;5&quot;/&gt;&lt;property id=&quot;20300&quot; value=&quot;Diapositiva 3&quot;/&gt;&lt;property id=&quot;20303&quot; value=&quot;CAPACITACIÓN A SUJETOS AGRARIOS&quot;/&gt;&lt;property id=&quot;20307&quot; value=&quot;349&quot;/&gt;&lt;property id=&quot;20309&quot; value=&quot;11060&quot;/&gt;&lt;/object&gt;&lt;object type=&quot;3&quot; unique_id=&quot;10719&quot;&gt;&lt;property id=&quot;20148&quot; value=&quot;5&quot;/&gt;&lt;property id=&quot;20300&quot; value=&quot;Diapositiva 4&quot;/&gt;&lt;property id=&quot;20303&quot; value=&quot;CAPACITACIÓN A SUJETOS AGRARIOS&quot;/&gt;&lt;property id=&quot;20307&quot; value=&quot;394&quot;/&gt;&lt;property id=&quot;20309&quot; value=&quot;11060&quot;/&gt;&lt;/object&gt;&lt;object type=&quot;3&quot; unique_id=&quot;10720&quot;&gt;&lt;property id=&quot;20148&quot; value=&quot;5&quot;/&gt;&lt;property id=&quot;20300&quot; value=&quot;Diapositiva 5&quot;/&gt;&lt;property id=&quot;20303&quot; value=&quot;CAPACITACIÓN A SUJETOS AGRARIOS&quot;/&gt;&lt;property id=&quot;20307&quot; value=&quot;393&quot;/&gt;&lt;property id=&quot;20309&quot; value=&quot;11060&quot;/&gt;&lt;/object&gt;&lt;object type=&quot;3&quot; unique_id=&quot;10721&quot;&gt;&lt;property id=&quot;20148&quot; value=&quot;5&quot;/&gt;&lt;property id=&quot;20300&quot; value=&quot;Diapositiva 6&quot;/&gt;&lt;property id=&quot;20303&quot; value=&quot;CAPACITACIÓN A SUJETOS AGRARIOS&quot;/&gt;&lt;property id=&quot;20307&quot; value=&quot;379&quot;/&gt;&lt;property id=&quot;20309&quot; value=&quot;11060&quot;/&gt;&lt;/object&gt;&lt;object type=&quot;3&quot; unique_id=&quot;10722&quot;&gt;&lt;property id=&quot;20148&quot; value=&quot;5&quot;/&gt;&lt;property id=&quot;20300&quot; value=&quot;Diapositiva 7&quot;/&gt;&lt;property id=&quot;20303&quot; value=&quot;CAPACITACIÓN A SUJETOS AGRARIOS&quot;/&gt;&lt;property id=&quot;20307&quot; value=&quot;375&quot;/&gt;&lt;property id=&quot;20309&quot; value=&quot;11060&quot;/&gt;&lt;/object&gt;&lt;object type=&quot;3&quot; unique_id=&quot;10723&quot;&gt;&lt;property id=&quot;20148&quot; value=&quot;5&quot;/&gt;&lt;property id=&quot;20300&quot; value=&quot;Diapositiva 8&quot;/&gt;&lt;property id=&quot;20303&quot; value=&quot;CAPACITACIÓN A SUJETOS AGRARIOS&quot;/&gt;&lt;property id=&quot;20307&quot; value=&quot;372&quot;/&gt;&lt;property id=&quot;20309&quot; value=&quot;11060&quot;/&gt;&lt;/object&gt;&lt;object type=&quot;3&quot; unique_id=&quot;10724&quot;&gt;&lt;property id=&quot;20148&quot; value=&quot;5&quot;/&gt;&lt;property id=&quot;20300&quot; value=&quot;Diapositiva 9&quot;/&gt;&lt;property id=&quot;20303&quot; value=&quot;CAPACITACIÓN A SUJETOS AGRARIOS&quot;/&gt;&lt;property id=&quot;20307&quot; value=&quot;383&quot;/&gt;&lt;property id=&quot;20309&quot; value=&quot;11060&quot;/&gt;&lt;/object&gt;&lt;object type=&quot;3&quot; unique_id=&quot;10725&quot;&gt;&lt;property id=&quot;20148&quot; value=&quot;5&quot;/&gt;&lt;property id=&quot;20300&quot; value=&quot;Diapositiva 10&quot;/&gt;&lt;property id=&quot;20303&quot; value=&quot;CAPACITACIÓN A SUJETOS AGRARIOS&quot;/&gt;&lt;property id=&quot;20307&quot; value=&quot;381&quot;/&gt;&lt;property id=&quot;20309&quot; value=&quot;11060&quot;/&gt;&lt;/object&gt;&lt;object type=&quot;3&quot; unique_id=&quot;10726&quot;&gt;&lt;property id=&quot;20148&quot; value=&quot;5&quot;/&gt;&lt;property id=&quot;20300&quot; value=&quot;Diapositiva 11&quot;/&gt;&lt;property id=&quot;20303&quot; value=&quot;CAPACITACIÓN A SUJETOS AGRARIOS&quot;/&gt;&lt;property id=&quot;20307&quot; value=&quot;384&quot;/&gt;&lt;property id=&quot;20309&quot; value=&quot;11060&quot;/&gt;&lt;/object&gt;&lt;object type=&quot;3&quot; unique_id=&quot;10727&quot;&gt;&lt;property id=&quot;20148&quot; value=&quot;5&quot;/&gt;&lt;property id=&quot;20300&quot; value=&quot;Diapositiva 16&quot;/&gt;&lt;property id=&quot;20303&quot; value=&quot;CAPACITACIÓN A SUJETOS AGRARIOS&quot;/&gt;&lt;property id=&quot;20307&quot; value=&quot;380&quot;/&gt;&lt;property id=&quot;20309&quot; value=&quot;11060&quot;/&gt;&lt;/object&gt;&lt;object type=&quot;3&quot; unique_id=&quot;10728&quot;&gt;&lt;property id=&quot;20148&quot; value=&quot;5&quot;/&gt;&lt;property id=&quot;20300&quot; value=&quot;Diapositiva 17&quot;/&gt;&lt;property id=&quot;20303&quot; value=&quot;CAPACITACIÓN A SUJETOS AGRARIOS&quot;/&gt;&lt;property id=&quot;20307&quot; value=&quot;390&quot;/&gt;&lt;property id=&quot;20309&quot; value=&quot;11060&quot;/&gt;&lt;/object&gt;&lt;object type=&quot;3&quot; unique_id=&quot;10729&quot;&gt;&lt;property id=&quot;20148&quot; value=&quot;5&quot;/&gt;&lt;property id=&quot;20300&quot; value=&quot;Diapositiva 18&quot;/&gt;&lt;property id=&quot;20303&quot; value=&quot;CAPACITACIÓN A SUJETOS AGRARIOS&quot;/&gt;&lt;property id=&quot;20307&quot; value=&quot;391&quot;/&gt;&lt;property id=&quot;20309&quot; value=&quot;11060&quot;/&gt;&lt;/object&gt;&lt;object type=&quot;3&quot; unique_id=&quot;10730&quot;&gt;&lt;property id=&quot;20148&quot; value=&quot;5&quot;/&gt;&lt;property id=&quot;20300&quot; value=&quot;Diapositiva 19&quot;/&gt;&lt;property id=&quot;20303&quot; value=&quot;CAPACITACIÓN A SUJETOS AGRARIOS&quot;/&gt;&lt;property id=&quot;20307&quot; value=&quot;389&quot;/&gt;&lt;property id=&quot;20309&quot; value=&quot;11060&quot;/&gt;&lt;/object&gt;&lt;object type=&quot;3&quot; unique_id=&quot;10731&quot;&gt;&lt;property id=&quot;20148&quot; value=&quot;5&quot;/&gt;&lt;property id=&quot;20300&quot; value=&quot;Diapositiva 20&quot;/&gt;&lt;property id=&quot;20303&quot; value=&quot;CAPACITACIÓN A SUJETOS AGRARIOS&quot;/&gt;&lt;property id=&quot;20307&quot; value=&quot;387&quot;/&gt;&lt;property id=&quot;20309&quot; value=&quot;11060&quot;/&gt;&lt;/object&gt;&lt;object type=&quot;3&quot; unique_id=&quot;10732&quot;&gt;&lt;property id=&quot;20148&quot; value=&quot;5&quot;/&gt;&lt;property id=&quot;20300&quot; value=&quot;Diapositiva 21&quot;/&gt;&lt;property id=&quot;20303&quot; value=&quot;CAPACITACIÓN A SUJETOS AGRARIOS&quot;/&gt;&lt;property id=&quot;20307&quot; value=&quot;392&quot;/&gt;&lt;property id=&quot;20309&quot; value=&quot;11060&quot;/&gt;&lt;/object&gt;&lt;object type=&quot;3&quot; unique_id=&quot;10733&quot;&gt;&lt;property id=&quot;20148&quot; value=&quot;5&quot;/&gt;&lt;property id=&quot;20300&quot; value=&quot;Diapositiva 22&quot;/&gt;&lt;property id=&quot;20303&quot; value=&quot;CAPACITACIÓN A SUJETOS AGRARIOS&quot;/&gt;&lt;property id=&quot;20307&quot; value=&quot;396&quot;/&gt;&lt;property id=&quot;20309&quot; value=&quot;11060&quot;/&gt;&lt;/object&gt;&lt;object type=&quot;3&quot; unique_id=&quot;10734&quot;&gt;&lt;property id=&quot;20148&quot; value=&quot;5&quot;/&gt;&lt;property id=&quot;20300&quot; value=&quot;Diapositiva 23&quot;/&gt;&lt;property id=&quot;20303&quot; value=&quot;CAPACITACIÓN A SUJETOS AGRARIOS&quot;/&gt;&lt;property id=&quot;20307&quot; value=&quot;398&quot;/&gt;&lt;property id=&quot;20309&quot; value=&quot;11060&quot;/&gt;&lt;/object&gt;&lt;object type=&quot;3&quot; unique_id=&quot;10735&quot;&gt;&lt;property id=&quot;20148&quot; value=&quot;5&quot;/&gt;&lt;property id=&quot;20300&quot; value=&quot;Diapositiva 24&quot;/&gt;&lt;property id=&quot;20303&quot; value=&quot;CAPACITACIÓN A SUJETOS AGRARIOS&quot;/&gt;&lt;property id=&quot;20307&quot; value=&quot;382&quot;/&gt;&lt;property id=&quot;20309&quot; value=&quot;11060&quot;/&gt;&lt;/object&gt;&lt;object type=&quot;3&quot; unique_id=&quot;11166&quot;&gt;&lt;property id=&quot;20148&quot; value=&quot;5&quot;/&gt;&lt;property id=&quot;20300&quot; value=&quot;Diapositiva 12&quot;/&gt;&lt;property id=&quot;20303&quot; value=&quot;CAPACITACIÓN A SUJETOS AGRARIOS&quot;/&gt;&lt;property id=&quot;20307&quot; value=&quot;400&quot;/&gt;&lt;property id=&quot;20309&quot; value=&quot;11060&quot;/&gt;&lt;/object&gt;&lt;object type=&quot;3&quot; unique_id=&quot;11579&quot;&gt;&lt;property id=&quot;20148&quot; value=&quot;5&quot;/&gt;&lt;property id=&quot;20300&quot; value=&quot;Diapositiva 13&quot;/&gt;&lt;property id=&quot;20303&quot; value=&quot;CAPACITACIÓN A SUJETOS AGRARIOS&quot;/&gt;&lt;property id=&quot;20307&quot; value=&quot;407&quot;/&gt;&lt;property id=&quot;20309&quot; value=&quot;11060&quot;/&gt;&lt;/object&gt;&lt;object type=&quot;3&quot; unique_id=&quot;11580&quot;&gt;&lt;property id=&quot;20148&quot; value=&quot;5&quot;/&gt;&lt;property id=&quot;20300&quot; value=&quot;Diapositiva 14&quot;/&gt;&lt;property id=&quot;20303&quot; value=&quot;CAPACITACIÓN A SUJETOS AGRARIOS&quot;/&gt;&lt;property id=&quot;20307&quot; value=&quot;406&quot;/&gt;&lt;property id=&quot;20309&quot; value=&quot;11060&quot;/&gt;&lt;/object&gt;&lt;object type=&quot;3&quot; unique_id=&quot;11581&quot;&gt;&lt;property id=&quot;20148&quot; value=&quot;5&quot;/&gt;&lt;property id=&quot;20300&quot; value=&quot;Diapositiva 15&quot;/&gt;&lt;property id=&quot;20303&quot; value=&quot;CAPACITACIÓN A SUJETOS AGRARIOS&quot;/&gt;&lt;property id=&quot;20307&quot; value=&quot;404&quot;/&gt;&lt;property id=&quot;20309&quot; value=&quot;11060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lEQjI3RCIvPg0KCQk8dWljb2xvciBuYW1lPSJnbG93IiB2YWx1ZT0iMHgzNUQzMzQiLz4NCgkJPHVpY29sb3IgbmFtZT0idGV4dCIgdmFsdWU9IjB4RkZGRkZGIi8+DQoJCTx1aWNvbG9yIG5hbWU9ImxpZ2h0IiB2YWx1ZT0iMHg2RTdENTgiLz4NCgkJPHVpY29sb3IgbmFtZT0ic2hhZG93IiB2YWx1ZT0iMHgwMDAwMDAiLz4NCgkJPHVpY29sb3IgbmFtZT0iYmFja2dyb3VuZCIgdmFsdWU9IjB4RkZGRkZGIi8+DQoJPC9jb2xvcnM+DQoJPGxheW91dD4NCgkJPHVpc2hvdyBuYW1lPSJwcmVzZW50YXRpb250aXRsZSIgdmFsdWU9InRydWUiLz4NCgkJPHVpc2hvdyBuYW1lPSJwcmVzZW50ZXJwaG90byIgdmFsdWU9ImZhbHNlIi8+DQoJCTx1aXNob3cgbmFtZT0icHJlc2VudGVybmFtZSIgdmFsdWU9InRydWUiLz4NCgkJPHVpc2hvdyBuYW1lPSJwcmVzZW50ZXJ0aXRsZSIgdmFsdWU9InRydWUiLz4NCgkJPHVpc2hvdyBuYW1lPSJwcmVzZW50ZXJlbWFpbCIgdmFsdWU9InRydWUiLz4NCgkJPHVpc2hvdyBuYW1lPSJwcmVzZW50ZXJiaW8iIHZhbHVlPSJmYWxzZSIvPg0KCQk8dWlzaG93IG5hbWU9ImNvbXBhbnlsb2dvIiB2YWx1ZT0idHJ1ZSIvPg0KCQk8dWlzaG93IG5hbWU9InNpZGViYXIiIHZhbHVlPSJ0cnVlIi8+DQoJCTx1aXNob3cgbmFtZT0ib3V0bGluZSIgdmFsdWU9ImZhbHNlIi8+DQoJCTx1aXNob3cgbmFtZT0idGh1bWJuYWlsIiB2YWx1ZT0idHJ1ZSIvPg0KCQk8dWlzaG93IG5hbWU9Im5vdGVzIiB2YWx1ZT0iZmFsc2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UEFfbWFyY2FndWEuanBnIi8+DQoJCTx1aXJlcGxhY2UgbmFtZT0iaW5pdGlhbHRhYiIgdmFsdWU9InRodW1ibmFpbC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958088739,C:\Users\Grinch\Desktop\Trabajo\internet_REGLAMENTO_INTERNO (ver 2.0)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1958088739,C:\Users\Grinch\Desktop\Trabajo\internet_REGLAMENTO_INTERNO (ver 2.0)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958088739,C:\Users\Grinch\Desktop\Trabajo\internet_REGLAMENTO_INTERNO (ver 2.0)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958088739,C:\Users\Grinch\Desktop\Trabajo\internet_REGLAMENTO_INTERNO (ver 2.0)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958088739,C:\Users\Grinch\Desktop\Trabajo\internet_REGLAMENTO_INTERNO (ver 2.0)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958088739,C:\Users\Grinch\Desktop\Trabajo\internet_REGLAMENTO_INTERNO (ver 2.0)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958088739,C:\Users\Grinch\Desktop\Trabajo\internet_REGLAMENTO_INTERNO (ver 2.0)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958088739,C:\Users\Grinch\Desktop\Trabajo\internet_REGLAMENTO_INTERNO (ver 2.0)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958088739,C:\Users\Grinch\Desktop\Trabajo\internet_REGLAMENTO_INTERNO (ver 2.0)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958088739,C:\Users\Grinch\Desktop\Trabajo\internet_REGLAMENTO_INTERNO (ver 2.0)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rinch\Music\Soundtrack\Enya - Last Of The Mohicans - Promentory.mp3"/>
  <p:tag name="PPSNARRATION" val="3,1958088739,C:\Users\Grinch\Desktop\Trabajo\internet_REGLAMENTO_INTERNO (ver 2.0)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958088739,C:\Users\Grinch\Desktop\Trabajo\internet_REGLAMENTO_INTERNO (ver 2.0)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958088739,C:\Users\Grinch\Desktop\Trabajo\internet_REGLAMENTO_INTERNO (ver 2.0)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958088739,C:\Users\Grinch\Desktop\Trabajo\internet_REGLAMENTO_INTERNO (ver 2.0)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rinch\Music\Soundtrack\Enya - Last Of The Mohicans - Promentory.mp3"/>
  <p:tag name="PPSNARRATION" val="4,1958088739,C:\Users\Grinch\Desktop\Trabajo\internet_REGLAMENTO_INTERNO (ver 2.0)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958088739,C:\Users\Grinch\Desktop\Trabajo\internet_REGLAMENTO_INTERNO (ver 2.0)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958088739,C:\Users\Grinch\Desktop\Trabajo\internet_REGLAMENTO_INTERNO (ver 2.0)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958088739,C:\Users\Grinch\Desktop\Trabajo\internet_REGLAMENTO_INTERNO (ver 2.0)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958088739,C:\Users\Grinch\Desktop\Trabajo\internet_REGLAMENTO_INTERNO (ver 2.0)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958088739,C:\Users\Grinch\Desktop\Trabajo\internet_REGLAMENTO_INTERNO (ver 2.0)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958088739,C:\Users\Grinch\Desktop\Trabajo\internet_REGLAMENTO_INTERNO (ver 2.0)\Media.ppcx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1236</Words>
  <Application>Microsoft Office PowerPoint</Application>
  <PresentationFormat>Presentación en pantalla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Times New Roman</vt:lpstr>
      <vt:lpstr>Arial Narrow</vt:lpstr>
      <vt:lpstr>Wingdings</vt:lpstr>
      <vt:lpstr>Arial Black</vt:lpstr>
      <vt:lpstr>Franklin Gothic Book</vt:lpstr>
      <vt:lpstr>Diseño predeterminado</vt:lpstr>
      <vt:lpstr>Diseño personalizado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dgcs</dc:creator>
  <cp:lastModifiedBy>DrBarbosa</cp:lastModifiedBy>
  <cp:revision>365</cp:revision>
  <dcterms:created xsi:type="dcterms:W3CDTF">2007-03-02T18:39:16Z</dcterms:created>
  <dcterms:modified xsi:type="dcterms:W3CDTF">2012-10-07T23:17:15Z</dcterms:modified>
</cp:coreProperties>
</file>